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75" r:id="rId3"/>
    <p:sldId id="282" r:id="rId4"/>
    <p:sldId id="257" r:id="rId5"/>
    <p:sldId id="266" r:id="rId6"/>
    <p:sldId id="258" r:id="rId7"/>
    <p:sldId id="267" r:id="rId8"/>
    <p:sldId id="259" r:id="rId9"/>
    <p:sldId id="268" r:id="rId10"/>
    <p:sldId id="260" r:id="rId11"/>
    <p:sldId id="272" r:id="rId12"/>
    <p:sldId id="261" r:id="rId13"/>
    <p:sldId id="264" r:id="rId14"/>
    <p:sldId id="262" r:id="rId15"/>
    <p:sldId id="271" r:id="rId16"/>
    <p:sldId id="280" r:id="rId17"/>
    <p:sldId id="284" r:id="rId18"/>
    <p:sldId id="285" r:id="rId19"/>
    <p:sldId id="286" r:id="rId20"/>
    <p:sldId id="263"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irom" initials="SH" lastIdx="9" clrIdx="0">
    <p:extLst>
      <p:ext uri="{19B8F6BF-5375-455C-9EA6-DF929625EA0E}">
        <p15:presenceInfo xmlns:p15="http://schemas.microsoft.com/office/powerpoint/2012/main" userId="c4cc21025ac63f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D7FF"/>
    <a:srgbClr val="F6F1E6"/>
    <a:srgbClr val="F3E8F4"/>
    <a:srgbClr val="EED9EF"/>
    <a:srgbClr val="FACEF7"/>
    <a:srgbClr val="FCE0FA"/>
    <a:srgbClr val="FFDDF2"/>
    <a:srgbClr val="FFEFF9"/>
    <a:srgbClr val="FF71B8"/>
    <a:srgbClr val="9A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85" autoAdjust="0"/>
    <p:restoredTop sz="94660"/>
  </p:normalViewPr>
  <p:slideViewPr>
    <p:cSldViewPr snapToGrid="0">
      <p:cViewPr varScale="1">
        <p:scale>
          <a:sx n="75" d="100"/>
          <a:sy n="75" d="100"/>
        </p:scale>
        <p:origin x="18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902" y="-24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21938E-8BD5-40C0-BBD8-A26CE0EEAD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D4FFD-B7A0-40B0-B252-C742AC58959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A3616-E89E-4D62-BCD6-21118D50FAC1}" type="datetimeFigureOut">
              <a:rPr lang="en-GB" smtClean="0"/>
              <a:t>28/08/2019</a:t>
            </a:fld>
            <a:endParaRPr lang="en-GB"/>
          </a:p>
        </p:txBody>
      </p:sp>
      <p:sp>
        <p:nvSpPr>
          <p:cNvPr id="4" name="Slide Image Placeholder 3">
            <a:extLst>
              <a:ext uri="{FF2B5EF4-FFF2-40B4-BE49-F238E27FC236}">
                <a16:creationId xmlns:a16="http://schemas.microsoft.com/office/drawing/2014/main" id="{9D73CE9B-4A77-46F0-9C3B-545B913C47C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a:extLst>
              <a:ext uri="{FF2B5EF4-FFF2-40B4-BE49-F238E27FC236}">
                <a16:creationId xmlns:a16="http://schemas.microsoft.com/office/drawing/2014/main" id="{CB1750A9-6EE5-4399-AB1C-6CD3A9E5200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9D8C8C0-BE4D-4E2D-924C-030CAF425A4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91E8CF04-7827-4980-A03B-73EE5F2AE74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AC119-68C9-420A-8C2A-032DF7C3DE9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zq4eCQCgQw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dirty="0"/>
              <a:t>One World Week creation reflection with ideas for commitment pledges. </a:t>
            </a:r>
            <a:endParaRPr lang="en-GB" dirty="0"/>
          </a:p>
          <a:p>
            <a:pPr algn="ctr"/>
            <a:r>
              <a:rPr lang="en-GB" dirty="0"/>
              <a:t>We offer these slides to support Christian events for One World Week. Please feel free to adapt as fits with your own needs or add with other of the many resources already available.  </a:t>
            </a:r>
          </a:p>
          <a:p>
            <a:pPr algn="ctr"/>
            <a:r>
              <a:rPr lang="en-GB" dirty="0"/>
              <a:t>The slides might be useful for a stand alone event or as an opening reflection with a speaker or maybe you could show one of the many short films explaining about the effects of climate </a:t>
            </a:r>
          </a:p>
          <a:p>
            <a:pPr algn="ctr"/>
            <a:endParaRPr lang="en-GB" dirty="0"/>
          </a:p>
          <a:p>
            <a:pPr algn="ctr"/>
            <a:r>
              <a:rPr lang="en-GB" dirty="0"/>
              <a:t>Notes on slides 2 and 16 </a:t>
            </a:r>
          </a:p>
        </p:txBody>
      </p:sp>
      <p:sp>
        <p:nvSpPr>
          <p:cNvPr id="4" name="Slide Number Placeholder 3"/>
          <p:cNvSpPr>
            <a:spLocks noGrp="1"/>
          </p:cNvSpPr>
          <p:nvPr>
            <p:ph type="sldNum" sz="quarter" idx="5"/>
          </p:nvPr>
        </p:nvSpPr>
        <p:spPr/>
        <p:txBody>
          <a:bodyPr/>
          <a:lstStyle/>
          <a:p>
            <a:fld id="{AFAAC119-68C9-420A-8C2A-032DF7C3DE90}" type="slidenum">
              <a:rPr lang="en-GB" smtClean="0"/>
              <a:t>1</a:t>
            </a:fld>
            <a:endParaRPr lang="en-GB"/>
          </a:p>
        </p:txBody>
      </p:sp>
    </p:spTree>
    <p:extLst>
      <p:ext uri="{BB962C8B-B14F-4D97-AF65-F5344CB8AC3E}">
        <p14:creationId xmlns:p14="http://schemas.microsoft.com/office/powerpoint/2010/main" val="396126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10</a:t>
            </a:fld>
            <a:endParaRPr lang="en-GB"/>
          </a:p>
        </p:txBody>
      </p:sp>
    </p:spTree>
    <p:extLst>
      <p:ext uri="{BB962C8B-B14F-4D97-AF65-F5344CB8AC3E}">
        <p14:creationId xmlns:p14="http://schemas.microsoft.com/office/powerpoint/2010/main" val="419562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11</a:t>
            </a:fld>
            <a:endParaRPr lang="en-GB"/>
          </a:p>
        </p:txBody>
      </p:sp>
    </p:spTree>
    <p:extLst>
      <p:ext uri="{BB962C8B-B14F-4D97-AF65-F5344CB8AC3E}">
        <p14:creationId xmlns:p14="http://schemas.microsoft.com/office/powerpoint/2010/main" val="212011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12</a:t>
            </a:fld>
            <a:endParaRPr lang="en-GB"/>
          </a:p>
        </p:txBody>
      </p:sp>
    </p:spTree>
    <p:extLst>
      <p:ext uri="{BB962C8B-B14F-4D97-AF65-F5344CB8AC3E}">
        <p14:creationId xmlns:p14="http://schemas.microsoft.com/office/powerpoint/2010/main" val="124803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13</a:t>
            </a:fld>
            <a:endParaRPr lang="en-GB"/>
          </a:p>
        </p:txBody>
      </p:sp>
    </p:spTree>
    <p:extLst>
      <p:ext uri="{BB962C8B-B14F-4D97-AF65-F5344CB8AC3E}">
        <p14:creationId xmlns:p14="http://schemas.microsoft.com/office/powerpoint/2010/main" val="231838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14</a:t>
            </a:fld>
            <a:endParaRPr lang="en-GB"/>
          </a:p>
        </p:txBody>
      </p:sp>
    </p:spTree>
    <p:extLst>
      <p:ext uri="{BB962C8B-B14F-4D97-AF65-F5344CB8AC3E}">
        <p14:creationId xmlns:p14="http://schemas.microsoft.com/office/powerpoint/2010/main" val="188298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15</a:t>
            </a:fld>
            <a:endParaRPr lang="en-GB"/>
          </a:p>
        </p:txBody>
      </p:sp>
    </p:spTree>
    <p:extLst>
      <p:ext uri="{BB962C8B-B14F-4D97-AF65-F5344CB8AC3E}">
        <p14:creationId xmlns:p14="http://schemas.microsoft.com/office/powerpoint/2010/main" val="14301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037" y="4400549"/>
            <a:ext cx="6188149" cy="4148027"/>
          </a:xfrm>
        </p:spPr>
        <p:txBody>
          <a:bodyPr/>
          <a:lstStyle/>
          <a:p>
            <a:r>
              <a:rPr lang="en-GB" dirty="0"/>
              <a:t>Having reflected on the wonders of creation. This might be the time for  a speaker if you have one, talk about a local project that people might like to get involved in or maybe if you are having stalls just include a pledge board before people leave. </a:t>
            </a:r>
          </a:p>
          <a:p>
            <a:r>
              <a:rPr lang="en-GB" dirty="0"/>
              <a:t> </a:t>
            </a:r>
          </a:p>
          <a:p>
            <a:r>
              <a:rPr lang="en-GB" dirty="0"/>
              <a:t>We propose though that as the theme is about </a:t>
            </a:r>
            <a:r>
              <a:rPr lang="en-GB" b="1" dirty="0"/>
              <a:t>Now is the Time to Act </a:t>
            </a:r>
            <a:r>
              <a:rPr lang="en-GB" dirty="0"/>
              <a:t>that giving people a chance to get practical and thinking about what they might actually do, make a commitment is vital.  What is needed is both small lifestyle changes, which if everyone does something will build up, bigger changes and global solutions. </a:t>
            </a:r>
          </a:p>
          <a:p>
            <a:r>
              <a:rPr lang="en-GB" dirty="0"/>
              <a:t> </a:t>
            </a:r>
          </a:p>
          <a:p>
            <a:r>
              <a:rPr lang="en-GB" dirty="0"/>
              <a:t>Here it is proposed that you think about responses in three ways(1) in our own consumerism,  how can our lifestyle be simplified, secondly (2)as it is clear that it is the poor that are the most effective by climate change how can we  respond for the common good of all and thirdly (3)think about all creation and a sustainable future .</a:t>
            </a:r>
          </a:p>
          <a:p>
            <a:r>
              <a:rPr lang="en-GB" dirty="0"/>
              <a:t>The following three slides give some ideas to get people start discussing.  You can decide which or all your community wish to look at – (1)are you asking people to make a personal response or would you like to come up with ideas to work on together(2) as a faith community or finally what at the bigger responses needed global decisions(3) and how can we impact into these </a:t>
            </a:r>
          </a:p>
          <a:p>
            <a:r>
              <a:rPr lang="en-GB" dirty="0"/>
              <a:t> </a:t>
            </a:r>
          </a:p>
          <a:p>
            <a:r>
              <a:rPr lang="en-GB" dirty="0"/>
              <a:t>A display of map of the world or a tree works well for pledges, give people post its and everyone writes their commitment and sticks it up in public, a way to see impact together and a reminder to  keep going.    </a:t>
            </a:r>
          </a:p>
        </p:txBody>
      </p:sp>
      <p:sp>
        <p:nvSpPr>
          <p:cNvPr id="4" name="Slide Number Placeholder 3"/>
          <p:cNvSpPr>
            <a:spLocks noGrp="1"/>
          </p:cNvSpPr>
          <p:nvPr>
            <p:ph type="sldNum" sz="quarter" idx="5"/>
          </p:nvPr>
        </p:nvSpPr>
        <p:spPr/>
        <p:txBody>
          <a:bodyPr/>
          <a:lstStyle/>
          <a:p>
            <a:fld id="{AFAAC119-68C9-420A-8C2A-032DF7C3DE90}" type="slidenum">
              <a:rPr lang="en-GB" smtClean="0"/>
              <a:t>16</a:t>
            </a:fld>
            <a:endParaRPr lang="en-GB"/>
          </a:p>
        </p:txBody>
      </p:sp>
    </p:spTree>
    <p:extLst>
      <p:ext uri="{BB962C8B-B14F-4D97-AF65-F5344CB8AC3E}">
        <p14:creationId xmlns:p14="http://schemas.microsoft.com/office/powerpoint/2010/main" val="224422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17</a:t>
            </a:fld>
            <a:endParaRPr lang="en-GB"/>
          </a:p>
        </p:txBody>
      </p:sp>
    </p:spTree>
    <p:extLst>
      <p:ext uri="{BB962C8B-B14F-4D97-AF65-F5344CB8AC3E}">
        <p14:creationId xmlns:p14="http://schemas.microsoft.com/office/powerpoint/2010/main" val="122125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AAC119-68C9-420A-8C2A-032DF7C3DE90}" type="slidenum">
              <a:rPr lang="en-GB" smtClean="0"/>
              <a:t>20</a:t>
            </a:fld>
            <a:endParaRPr lang="en-GB"/>
          </a:p>
        </p:txBody>
      </p:sp>
    </p:spTree>
    <p:extLst>
      <p:ext uri="{BB962C8B-B14F-4D97-AF65-F5344CB8AC3E}">
        <p14:creationId xmlns:p14="http://schemas.microsoft.com/office/powerpoint/2010/main" val="154265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1206500"/>
            <a:ext cx="5486400" cy="3086100"/>
          </a:xfrm>
        </p:spPr>
      </p:sp>
      <p:sp>
        <p:nvSpPr>
          <p:cNvPr id="3" name="Notes Placeholder 2"/>
          <p:cNvSpPr>
            <a:spLocks noGrp="1"/>
          </p:cNvSpPr>
          <p:nvPr>
            <p:ph type="body" idx="1"/>
          </p:nvPr>
        </p:nvSpPr>
        <p:spPr>
          <a:xfrm>
            <a:off x="292847" y="4400549"/>
            <a:ext cx="6072093" cy="4541432"/>
          </a:xfrm>
        </p:spPr>
        <p:txBody>
          <a:bodyPr/>
          <a:lstStyle/>
          <a:p>
            <a:r>
              <a:rPr lang="en-GB" dirty="0"/>
              <a:t>Each year One World Week offers the opportunity to take part in a local event about global issues aimed at building links and celebrating living in a shared world.  Its aim is to offer inspiration and hope to encourage  people to act to build a just, more equal, inclusive and peaceful world. This year the theme is safeguarding the environment for future generations. </a:t>
            </a:r>
          </a:p>
          <a:p>
            <a:r>
              <a:rPr lang="en-GB" dirty="0"/>
              <a:t>We all now have experience of how the climate is changing, of the damage to the natural systems which sustain us; plants, animals and humans. </a:t>
            </a:r>
          </a:p>
          <a:p>
            <a:r>
              <a:rPr lang="en-GB" dirty="0"/>
              <a:t>This One World Week we are called to address:</a:t>
            </a:r>
          </a:p>
          <a:p>
            <a:pPr algn="ctr"/>
            <a:endParaRPr lang="en-GB" sz="800" dirty="0"/>
          </a:p>
          <a:p>
            <a:pPr marL="1085850" lvl="2" indent="-171450">
              <a:buFont typeface="Arial" panose="020B0604020202020204" pitchFamily="34" charset="0"/>
              <a:buChar char="•"/>
            </a:pPr>
            <a:r>
              <a:rPr lang="en-GB" dirty="0"/>
              <a:t>How interconnected climate and nature are with our lifestyles</a:t>
            </a:r>
          </a:p>
          <a:p>
            <a:pPr marL="1085850" lvl="2" indent="-171450">
              <a:buFont typeface="Arial" panose="020B0604020202020204" pitchFamily="34" charset="0"/>
              <a:buChar char="•"/>
            </a:pPr>
            <a:r>
              <a:rPr lang="en-GB" dirty="0"/>
              <a:t>Our responsibility to secure a future for our children</a:t>
            </a:r>
          </a:p>
          <a:p>
            <a:pPr marL="1085850" lvl="2" indent="-171450">
              <a:buFont typeface="Arial" panose="020B0604020202020204" pitchFamily="34" charset="0"/>
              <a:buChar char="•"/>
            </a:pPr>
            <a:r>
              <a:rPr lang="en-GB" dirty="0"/>
              <a:t>The urgency to act now.</a:t>
            </a:r>
          </a:p>
          <a:p>
            <a:pPr lvl="2"/>
            <a:endParaRPr lang="en-GB" sz="800" dirty="0"/>
          </a:p>
          <a:p>
            <a:pPr lvl="0" algn="ctr"/>
            <a:r>
              <a:rPr lang="en-GB" dirty="0">
                <a:highlight>
                  <a:srgbClr val="FFFF00"/>
                </a:highlight>
              </a:rPr>
              <a:t>To expand n this slide more information   on one world week introduction</a:t>
            </a:r>
          </a:p>
          <a:p>
            <a:pPr algn="ctr"/>
            <a:r>
              <a:rPr lang="en-GB" sz="800" dirty="0"/>
              <a:t> </a:t>
            </a:r>
          </a:p>
          <a:p>
            <a:pPr algn="ctr"/>
            <a:r>
              <a:rPr lang="en-GB" dirty="0"/>
              <a:t>As people of faith our starting point to address major concerns is, of course, in prayer, in listening, praising and petitioning the Lord to guide us to right action. Our contribution is not always large but each of us has a part to play in caring for this one world.</a:t>
            </a:r>
          </a:p>
          <a:p>
            <a:pPr algn="ctr"/>
            <a:r>
              <a:rPr lang="en-GB" sz="800" dirty="0"/>
              <a:t> </a:t>
            </a:r>
          </a:p>
          <a:p>
            <a:pPr algn="ctr"/>
            <a:r>
              <a:rPr lang="en-GB" dirty="0"/>
              <a:t>So, we offer this short reflection on the creation story and encourage everyone afterwards to think about the commitments and changes you can make individually, as a faith community and as part of the wider community. </a:t>
            </a:r>
          </a:p>
          <a:p>
            <a:pPr algn="ctr"/>
            <a:r>
              <a:rPr lang="en-GB" dirty="0"/>
              <a:t> Act now and together we will make a difference.</a:t>
            </a:r>
          </a:p>
          <a:p>
            <a:pPr algn="ctr"/>
            <a:r>
              <a:rPr lang="en-GB" dirty="0"/>
              <a:t>Before the prayer you may wish to show short film or listen to Greta </a:t>
            </a:r>
            <a:r>
              <a:rPr lang="en-GB" dirty="0" err="1"/>
              <a:t>Thrunberg</a:t>
            </a:r>
            <a:r>
              <a:rPr lang="en-GB" dirty="0"/>
              <a:t> 1975 song </a:t>
            </a:r>
            <a:r>
              <a:rPr lang="en-GB" u="sng" dirty="0">
                <a:hlinkClick r:id="rId3"/>
              </a:rPr>
              <a:t>https://www.youtube.com/watch?v=zq4eCQCgQw8</a:t>
            </a:r>
            <a:endParaRPr lang="en-GB" dirty="0"/>
          </a:p>
          <a:p>
            <a:pPr algn="ctr"/>
            <a:endParaRPr lang="en-GB" sz="800" dirty="0"/>
          </a:p>
          <a:p>
            <a:pPr algn="ctr"/>
            <a:r>
              <a:rPr lang="en-GB" dirty="0"/>
              <a:t>listen and pray together</a:t>
            </a:r>
          </a:p>
          <a:p>
            <a:endParaRPr lang="en-GB" dirty="0"/>
          </a:p>
          <a:p>
            <a:endParaRPr lang="en-GB" dirty="0"/>
          </a:p>
        </p:txBody>
      </p:sp>
      <p:sp>
        <p:nvSpPr>
          <p:cNvPr id="4" name="Slide Number Placeholder 3"/>
          <p:cNvSpPr>
            <a:spLocks noGrp="1"/>
          </p:cNvSpPr>
          <p:nvPr>
            <p:ph type="sldNum" sz="quarter" idx="5"/>
          </p:nvPr>
        </p:nvSpPr>
        <p:spPr/>
        <p:txBody>
          <a:bodyPr/>
          <a:lstStyle/>
          <a:p>
            <a:fld id="{AFAAC119-68C9-420A-8C2A-032DF7C3DE90}" type="slidenum">
              <a:rPr lang="en-GB" smtClean="0"/>
              <a:t>2</a:t>
            </a:fld>
            <a:endParaRPr lang="en-GB" dirty="0"/>
          </a:p>
        </p:txBody>
      </p:sp>
    </p:spTree>
    <p:extLst>
      <p:ext uri="{BB962C8B-B14F-4D97-AF65-F5344CB8AC3E}">
        <p14:creationId xmlns:p14="http://schemas.microsoft.com/office/powerpoint/2010/main" val="260278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3</a:t>
            </a:fld>
            <a:endParaRPr lang="en-GB"/>
          </a:p>
        </p:txBody>
      </p:sp>
    </p:spTree>
    <p:extLst>
      <p:ext uri="{BB962C8B-B14F-4D97-AF65-F5344CB8AC3E}">
        <p14:creationId xmlns:p14="http://schemas.microsoft.com/office/powerpoint/2010/main" val="220344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4</a:t>
            </a:fld>
            <a:endParaRPr lang="en-GB"/>
          </a:p>
        </p:txBody>
      </p:sp>
    </p:spTree>
    <p:extLst>
      <p:ext uri="{BB962C8B-B14F-4D97-AF65-F5344CB8AC3E}">
        <p14:creationId xmlns:p14="http://schemas.microsoft.com/office/powerpoint/2010/main" val="245352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5</a:t>
            </a:fld>
            <a:endParaRPr lang="en-GB"/>
          </a:p>
        </p:txBody>
      </p:sp>
    </p:spTree>
    <p:extLst>
      <p:ext uri="{BB962C8B-B14F-4D97-AF65-F5344CB8AC3E}">
        <p14:creationId xmlns:p14="http://schemas.microsoft.com/office/powerpoint/2010/main" val="10771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6</a:t>
            </a:fld>
            <a:endParaRPr lang="en-GB"/>
          </a:p>
        </p:txBody>
      </p:sp>
    </p:spTree>
    <p:extLst>
      <p:ext uri="{BB962C8B-B14F-4D97-AF65-F5344CB8AC3E}">
        <p14:creationId xmlns:p14="http://schemas.microsoft.com/office/powerpoint/2010/main" val="338716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7</a:t>
            </a:fld>
            <a:endParaRPr lang="en-GB"/>
          </a:p>
        </p:txBody>
      </p:sp>
    </p:spTree>
    <p:extLst>
      <p:ext uri="{BB962C8B-B14F-4D97-AF65-F5344CB8AC3E}">
        <p14:creationId xmlns:p14="http://schemas.microsoft.com/office/powerpoint/2010/main" val="1346536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8</a:t>
            </a:fld>
            <a:endParaRPr lang="en-GB"/>
          </a:p>
        </p:txBody>
      </p:sp>
    </p:spTree>
    <p:extLst>
      <p:ext uri="{BB962C8B-B14F-4D97-AF65-F5344CB8AC3E}">
        <p14:creationId xmlns:p14="http://schemas.microsoft.com/office/powerpoint/2010/main" val="127198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9</a:t>
            </a:fld>
            <a:endParaRPr lang="en-GB"/>
          </a:p>
        </p:txBody>
      </p:sp>
    </p:spTree>
    <p:extLst>
      <p:ext uri="{BB962C8B-B14F-4D97-AF65-F5344CB8AC3E}">
        <p14:creationId xmlns:p14="http://schemas.microsoft.com/office/powerpoint/2010/main" val="180926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065A-99AA-46E7-BFCE-119EFE6DF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6E3666-88C4-4D2C-BE7B-E56A4A925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371FDD-F34F-4E15-A4C6-A7FC99CE894F}"/>
              </a:ext>
            </a:extLst>
          </p:cNvPr>
          <p:cNvSpPr>
            <a:spLocks noGrp="1"/>
          </p:cNvSpPr>
          <p:nvPr>
            <p:ph type="dt" sz="half" idx="10"/>
          </p:nvPr>
        </p:nvSpPr>
        <p:spPr/>
        <p:txBody>
          <a:bodyPr/>
          <a:lstStyle/>
          <a:p>
            <a:fld id="{BB5A41F0-BFEF-4417-AB99-0F6CB91E1F83}" type="datetimeFigureOut">
              <a:rPr lang="en-GB" smtClean="0"/>
              <a:t>28/08/2019</a:t>
            </a:fld>
            <a:endParaRPr lang="en-GB"/>
          </a:p>
        </p:txBody>
      </p:sp>
      <p:sp>
        <p:nvSpPr>
          <p:cNvPr id="5" name="Footer Placeholder 4">
            <a:extLst>
              <a:ext uri="{FF2B5EF4-FFF2-40B4-BE49-F238E27FC236}">
                <a16:creationId xmlns:a16="http://schemas.microsoft.com/office/drawing/2014/main" id="{27A22130-CC47-433E-B26C-B4DE53A6CE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8C2228-1266-4B90-B879-813A604B15E7}"/>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85781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CE71A-1C64-4F76-9021-53C7C4AFDF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22B4C4-0288-40D7-9520-8B0C609C28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3D3ED6-2F9A-4E8E-9847-557EF2C0BD75}"/>
              </a:ext>
            </a:extLst>
          </p:cNvPr>
          <p:cNvSpPr>
            <a:spLocks noGrp="1"/>
          </p:cNvSpPr>
          <p:nvPr>
            <p:ph type="dt" sz="half" idx="10"/>
          </p:nvPr>
        </p:nvSpPr>
        <p:spPr/>
        <p:txBody>
          <a:bodyPr/>
          <a:lstStyle/>
          <a:p>
            <a:fld id="{BB5A41F0-BFEF-4417-AB99-0F6CB91E1F83}" type="datetimeFigureOut">
              <a:rPr lang="en-GB" smtClean="0"/>
              <a:t>28/08/2019</a:t>
            </a:fld>
            <a:endParaRPr lang="en-GB"/>
          </a:p>
        </p:txBody>
      </p:sp>
      <p:sp>
        <p:nvSpPr>
          <p:cNvPr id="5" name="Footer Placeholder 4">
            <a:extLst>
              <a:ext uri="{FF2B5EF4-FFF2-40B4-BE49-F238E27FC236}">
                <a16:creationId xmlns:a16="http://schemas.microsoft.com/office/drawing/2014/main" id="{75B4DCE5-08E4-4E92-BC50-22FA27ADA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40EB6-1BE3-468B-BECD-CEFB18476DB1}"/>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240295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341E-602E-492B-9BB7-B1551D06C3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313C1B-78A7-4FD5-B1D7-B3EA11BF61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D3CAC-FF0D-41CC-84C6-03E322047A05}"/>
              </a:ext>
            </a:extLst>
          </p:cNvPr>
          <p:cNvSpPr>
            <a:spLocks noGrp="1"/>
          </p:cNvSpPr>
          <p:nvPr>
            <p:ph type="dt" sz="half" idx="10"/>
          </p:nvPr>
        </p:nvSpPr>
        <p:spPr/>
        <p:txBody>
          <a:bodyPr/>
          <a:lstStyle/>
          <a:p>
            <a:fld id="{BB5A41F0-BFEF-4417-AB99-0F6CB91E1F83}" type="datetimeFigureOut">
              <a:rPr lang="en-GB" smtClean="0"/>
              <a:t>28/08/2019</a:t>
            </a:fld>
            <a:endParaRPr lang="en-GB"/>
          </a:p>
        </p:txBody>
      </p:sp>
      <p:sp>
        <p:nvSpPr>
          <p:cNvPr id="5" name="Footer Placeholder 4">
            <a:extLst>
              <a:ext uri="{FF2B5EF4-FFF2-40B4-BE49-F238E27FC236}">
                <a16:creationId xmlns:a16="http://schemas.microsoft.com/office/drawing/2014/main" id="{D826A0BF-D819-4A4A-980B-7810DDE994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E426E3-7663-4657-BFA2-A45D1A427BA8}"/>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320130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F0E7-FE88-41E8-8AA1-47568EE0E5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926FAF-17CE-4F9C-8920-D471CAD26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4FCCF-F013-4AE9-B61D-8FC70868C44E}"/>
              </a:ext>
            </a:extLst>
          </p:cNvPr>
          <p:cNvSpPr>
            <a:spLocks noGrp="1"/>
          </p:cNvSpPr>
          <p:nvPr>
            <p:ph type="dt" sz="half" idx="10"/>
          </p:nvPr>
        </p:nvSpPr>
        <p:spPr/>
        <p:txBody>
          <a:bodyPr/>
          <a:lstStyle/>
          <a:p>
            <a:fld id="{BB5A41F0-BFEF-4417-AB99-0F6CB91E1F83}" type="datetimeFigureOut">
              <a:rPr lang="en-GB" smtClean="0"/>
              <a:t>28/08/2019</a:t>
            </a:fld>
            <a:endParaRPr lang="en-GB"/>
          </a:p>
        </p:txBody>
      </p:sp>
      <p:sp>
        <p:nvSpPr>
          <p:cNvPr id="5" name="Footer Placeholder 4">
            <a:extLst>
              <a:ext uri="{FF2B5EF4-FFF2-40B4-BE49-F238E27FC236}">
                <a16:creationId xmlns:a16="http://schemas.microsoft.com/office/drawing/2014/main" id="{E5D8AEAF-8138-4FB7-B330-B2359B9FD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348B8-7A55-4D0B-A699-DE9F07F90D98}"/>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313429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4DBD-0596-4BD5-A092-455A01EAF0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4E87BB-27D3-471E-95CD-B007A4482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6A94D-FA0C-46D7-8D74-E581071890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AC46D8-E57D-417F-AD78-48AD2C737947}"/>
              </a:ext>
            </a:extLst>
          </p:cNvPr>
          <p:cNvSpPr>
            <a:spLocks noGrp="1"/>
          </p:cNvSpPr>
          <p:nvPr>
            <p:ph type="dt" sz="half" idx="10"/>
          </p:nvPr>
        </p:nvSpPr>
        <p:spPr/>
        <p:txBody>
          <a:bodyPr/>
          <a:lstStyle/>
          <a:p>
            <a:fld id="{BB5A41F0-BFEF-4417-AB99-0F6CB91E1F83}" type="datetimeFigureOut">
              <a:rPr lang="en-GB" smtClean="0"/>
              <a:t>28/08/2019</a:t>
            </a:fld>
            <a:endParaRPr lang="en-GB"/>
          </a:p>
        </p:txBody>
      </p:sp>
      <p:sp>
        <p:nvSpPr>
          <p:cNvPr id="6" name="Footer Placeholder 5">
            <a:extLst>
              <a:ext uri="{FF2B5EF4-FFF2-40B4-BE49-F238E27FC236}">
                <a16:creationId xmlns:a16="http://schemas.microsoft.com/office/drawing/2014/main" id="{BE984AD8-F3FB-45CC-8EC3-F7CCA5F347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3E3A9F-8A25-4A5F-A9A9-D7DCED99FECC}"/>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390614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0C67-6239-4B14-B6EE-DA3F2D775F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AA25E-5AD6-48CF-9669-C02FB8560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D022D-6769-4B71-A948-0DDBA4D719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9582C3-9D1C-4E78-9343-9B2620E29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6DC071-B039-4A92-A0A2-F1EAFBA59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A83904-5A1E-4C86-B7D5-0EBF75EBFFC4}"/>
              </a:ext>
            </a:extLst>
          </p:cNvPr>
          <p:cNvSpPr>
            <a:spLocks noGrp="1"/>
          </p:cNvSpPr>
          <p:nvPr>
            <p:ph type="dt" sz="half" idx="10"/>
          </p:nvPr>
        </p:nvSpPr>
        <p:spPr/>
        <p:txBody>
          <a:bodyPr/>
          <a:lstStyle/>
          <a:p>
            <a:fld id="{BB5A41F0-BFEF-4417-AB99-0F6CB91E1F83}" type="datetimeFigureOut">
              <a:rPr lang="en-GB" smtClean="0"/>
              <a:t>28/08/2019</a:t>
            </a:fld>
            <a:endParaRPr lang="en-GB"/>
          </a:p>
        </p:txBody>
      </p:sp>
      <p:sp>
        <p:nvSpPr>
          <p:cNvPr id="8" name="Footer Placeholder 7">
            <a:extLst>
              <a:ext uri="{FF2B5EF4-FFF2-40B4-BE49-F238E27FC236}">
                <a16:creationId xmlns:a16="http://schemas.microsoft.com/office/drawing/2014/main" id="{D0294FCB-A4FE-4AEE-A561-0FDDCA3D65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B5C23C-A3C0-4FE4-B4E6-59DF9E5B0182}"/>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22233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0FE6-4A49-4454-868A-FAA511B9A6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4B24BC-8C18-4AF7-AE01-E13A52D712F2}"/>
              </a:ext>
            </a:extLst>
          </p:cNvPr>
          <p:cNvSpPr>
            <a:spLocks noGrp="1"/>
          </p:cNvSpPr>
          <p:nvPr>
            <p:ph type="dt" sz="half" idx="10"/>
          </p:nvPr>
        </p:nvSpPr>
        <p:spPr/>
        <p:txBody>
          <a:bodyPr/>
          <a:lstStyle/>
          <a:p>
            <a:fld id="{BB5A41F0-BFEF-4417-AB99-0F6CB91E1F83}" type="datetimeFigureOut">
              <a:rPr lang="en-GB" smtClean="0"/>
              <a:t>28/08/2019</a:t>
            </a:fld>
            <a:endParaRPr lang="en-GB"/>
          </a:p>
        </p:txBody>
      </p:sp>
      <p:sp>
        <p:nvSpPr>
          <p:cNvPr id="4" name="Footer Placeholder 3">
            <a:extLst>
              <a:ext uri="{FF2B5EF4-FFF2-40B4-BE49-F238E27FC236}">
                <a16:creationId xmlns:a16="http://schemas.microsoft.com/office/drawing/2014/main" id="{43E8E182-AFAE-4C23-97FD-2FC0C3730F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98E0F3-B056-45E5-86FD-53C0030DB23D}"/>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356302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FB6A-F894-4F42-A0AB-E3D107202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A6093A-63E7-4D59-9DBE-EB5F635C2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C32C34-1AD2-44F1-ABD1-C43D96C0F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D0ED1-6D06-4290-A963-8140D12B4FE7}"/>
              </a:ext>
            </a:extLst>
          </p:cNvPr>
          <p:cNvSpPr>
            <a:spLocks noGrp="1"/>
          </p:cNvSpPr>
          <p:nvPr>
            <p:ph type="dt" sz="half" idx="10"/>
          </p:nvPr>
        </p:nvSpPr>
        <p:spPr/>
        <p:txBody>
          <a:bodyPr/>
          <a:lstStyle/>
          <a:p>
            <a:fld id="{BB5A41F0-BFEF-4417-AB99-0F6CB91E1F83}" type="datetimeFigureOut">
              <a:rPr lang="en-GB" smtClean="0"/>
              <a:t>28/08/2019</a:t>
            </a:fld>
            <a:endParaRPr lang="en-GB"/>
          </a:p>
        </p:txBody>
      </p:sp>
      <p:sp>
        <p:nvSpPr>
          <p:cNvPr id="6" name="Footer Placeholder 5">
            <a:extLst>
              <a:ext uri="{FF2B5EF4-FFF2-40B4-BE49-F238E27FC236}">
                <a16:creationId xmlns:a16="http://schemas.microsoft.com/office/drawing/2014/main" id="{7F20F2CD-02B2-41D3-B311-EB6937DB28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9B2E8B-FDC1-40B0-B647-16EE4CC5F117}"/>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289140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FB22-C945-4271-8708-6C28C006F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6C7430-AB2D-4D22-A329-95E4D1881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D18A66-969D-41A0-B6DA-0CECE2AA6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861AB-03A6-4C17-BE59-4DC248CC08BD}"/>
              </a:ext>
            </a:extLst>
          </p:cNvPr>
          <p:cNvSpPr>
            <a:spLocks noGrp="1"/>
          </p:cNvSpPr>
          <p:nvPr>
            <p:ph type="dt" sz="half" idx="10"/>
          </p:nvPr>
        </p:nvSpPr>
        <p:spPr/>
        <p:txBody>
          <a:bodyPr/>
          <a:lstStyle/>
          <a:p>
            <a:fld id="{BB5A41F0-BFEF-4417-AB99-0F6CB91E1F83}" type="datetimeFigureOut">
              <a:rPr lang="en-GB" smtClean="0"/>
              <a:t>28/08/2019</a:t>
            </a:fld>
            <a:endParaRPr lang="en-GB"/>
          </a:p>
        </p:txBody>
      </p:sp>
      <p:sp>
        <p:nvSpPr>
          <p:cNvPr id="6" name="Footer Placeholder 5">
            <a:extLst>
              <a:ext uri="{FF2B5EF4-FFF2-40B4-BE49-F238E27FC236}">
                <a16:creationId xmlns:a16="http://schemas.microsoft.com/office/drawing/2014/main" id="{DA6E6624-FDB7-4B37-A698-5527C5341F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A27B7D-3584-413E-9201-CE271BC5B8A3}"/>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266616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A576-C10C-4D40-8D93-66E002FE8D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636932-E885-49BF-B269-67F9A71F08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DA8992-6C11-4483-BB2E-6993D2E8564C}"/>
              </a:ext>
            </a:extLst>
          </p:cNvPr>
          <p:cNvSpPr>
            <a:spLocks noGrp="1"/>
          </p:cNvSpPr>
          <p:nvPr>
            <p:ph type="dt" sz="half" idx="10"/>
          </p:nvPr>
        </p:nvSpPr>
        <p:spPr/>
        <p:txBody>
          <a:bodyPr/>
          <a:lstStyle/>
          <a:p>
            <a:fld id="{BB5A41F0-BFEF-4417-AB99-0F6CB91E1F83}" type="datetimeFigureOut">
              <a:rPr lang="en-GB" smtClean="0"/>
              <a:t>28/08/2019</a:t>
            </a:fld>
            <a:endParaRPr lang="en-GB"/>
          </a:p>
        </p:txBody>
      </p:sp>
      <p:sp>
        <p:nvSpPr>
          <p:cNvPr id="5" name="Footer Placeholder 4">
            <a:extLst>
              <a:ext uri="{FF2B5EF4-FFF2-40B4-BE49-F238E27FC236}">
                <a16:creationId xmlns:a16="http://schemas.microsoft.com/office/drawing/2014/main" id="{551E874E-BA89-400A-BC30-3A7543DA6C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B064E-BC4B-4456-92AC-6E716C539A09}"/>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314148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6E53A-0429-475A-AB6C-6B749BC05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9AA831-BAB8-4880-9DA7-6535C6701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A82DF-DA03-4320-8E01-DC305F8FB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A41F0-BFEF-4417-AB99-0F6CB91E1F83}" type="datetimeFigureOut">
              <a:rPr lang="en-GB" smtClean="0"/>
              <a:t>28/08/2019</a:t>
            </a:fld>
            <a:endParaRPr lang="en-GB"/>
          </a:p>
        </p:txBody>
      </p:sp>
      <p:sp>
        <p:nvSpPr>
          <p:cNvPr id="5" name="Footer Placeholder 4">
            <a:extLst>
              <a:ext uri="{FF2B5EF4-FFF2-40B4-BE49-F238E27FC236}">
                <a16:creationId xmlns:a16="http://schemas.microsoft.com/office/drawing/2014/main" id="{37DEBEEE-5A3C-4406-86EF-8A16429B8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B3AD56-43FB-47A7-A0A7-0518820435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DDD26-3D9E-4B9D-9813-B96363E13924}" type="slidenum">
              <a:rPr lang="en-GB" smtClean="0"/>
              <a:t>‹#›</a:t>
            </a:fld>
            <a:endParaRPr lang="en-GB"/>
          </a:p>
        </p:txBody>
      </p:sp>
    </p:spTree>
    <p:extLst>
      <p:ext uri="{BB962C8B-B14F-4D97-AF65-F5344CB8AC3E}">
        <p14:creationId xmlns:p14="http://schemas.microsoft.com/office/powerpoint/2010/main" val="418225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greenchristian.org.uk/"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ecochurch.arocha.org.uk/"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youtube.com/watch?v=zq4eCQCgQw8"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5D70A-BFFD-4FFF-ADDB-8DE5E619D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1" cy="6858001"/>
          </a:xfrm>
          <a:prstGeom prst="rect">
            <a:avLst/>
          </a:prstGeom>
        </p:spPr>
      </p:pic>
    </p:spTree>
    <p:extLst>
      <p:ext uri="{BB962C8B-B14F-4D97-AF65-F5344CB8AC3E}">
        <p14:creationId xmlns:p14="http://schemas.microsoft.com/office/powerpoint/2010/main" val="251077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DE6C-E309-4AA7-B92F-92C85EFC369C}"/>
              </a:ext>
            </a:extLst>
          </p:cNvPr>
          <p:cNvSpPr>
            <a:spLocks noGrp="1"/>
          </p:cNvSpPr>
          <p:nvPr>
            <p:ph type="title"/>
          </p:nvPr>
        </p:nvSpPr>
        <p:spPr>
          <a:xfrm>
            <a:off x="407964" y="1019730"/>
            <a:ext cx="6174816" cy="1109158"/>
          </a:xfrm>
        </p:spPr>
        <p:txBody>
          <a:bodyPr vert="horz" lIns="91440" tIns="45720" rIns="91440" bIns="45720" rtlCol="0" anchor="ctr">
            <a:normAutofit fontScale="90000"/>
          </a:bodyPr>
          <a:lstStyle/>
          <a:p>
            <a:r>
              <a:rPr lang="en-US" dirty="0">
                <a:latin typeface="Arial Black" panose="020B0A04020102020204" pitchFamily="34" charset="0"/>
              </a:rPr>
              <a:t>Sun, moon and stars </a:t>
            </a:r>
            <a:br>
              <a:rPr lang="en-US" dirty="0"/>
            </a:br>
            <a:endParaRPr lang="en-US" dirty="0"/>
          </a:p>
        </p:txBody>
      </p:sp>
      <p:sp>
        <p:nvSpPr>
          <p:cNvPr id="4" name="Content Placeholder 3">
            <a:extLst>
              <a:ext uri="{FF2B5EF4-FFF2-40B4-BE49-F238E27FC236}">
                <a16:creationId xmlns:a16="http://schemas.microsoft.com/office/drawing/2014/main" id="{185E0024-AE9D-4020-8E68-9164569AF2F9}"/>
              </a:ext>
            </a:extLst>
          </p:cNvPr>
          <p:cNvSpPr>
            <a:spLocks noGrp="1"/>
          </p:cNvSpPr>
          <p:nvPr>
            <p:ph sz="half" idx="2"/>
          </p:nvPr>
        </p:nvSpPr>
        <p:spPr>
          <a:xfrm>
            <a:off x="407964" y="1974573"/>
            <a:ext cx="6039357" cy="4625009"/>
          </a:xfrm>
        </p:spPr>
        <p:txBody>
          <a:bodyPr vert="horz" lIns="91440" tIns="45720" rIns="91440" bIns="45720" rtlCol="0" anchor="t">
            <a:normAutofit/>
          </a:bodyPr>
          <a:lstStyle/>
          <a:p>
            <a:pPr marL="0" indent="0">
              <a:buNone/>
            </a:pPr>
            <a:r>
              <a:rPr lang="en-US" sz="2400" dirty="0"/>
              <a:t>God commanded, </a:t>
            </a:r>
            <a:r>
              <a:rPr lang="en-US" sz="2400" i="1" dirty="0"/>
              <a:t>“Let lights appear in the sky to separate day from night and to show the time when days, years, and religious festivals begin; they will shine in the sky to give light to the earth”</a:t>
            </a:r>
            <a:r>
              <a:rPr lang="en-US" sz="2400" dirty="0"/>
              <a:t>—and it was done. </a:t>
            </a:r>
          </a:p>
          <a:p>
            <a:pPr marL="0" indent="0">
              <a:buNone/>
            </a:pPr>
            <a:r>
              <a:rPr lang="en-US" sz="2400" dirty="0"/>
              <a:t>So, God made the two larger lights, the sun to rule over the day and the moon to rule over the night; he also made the stars. </a:t>
            </a:r>
          </a:p>
          <a:p>
            <a:pPr marL="0" indent="0">
              <a:buNone/>
            </a:pPr>
            <a:r>
              <a:rPr lang="en-US" sz="2400" b="1" baseline="30000" dirty="0"/>
              <a:t> </a:t>
            </a:r>
            <a:r>
              <a:rPr lang="en-US" sz="2400" dirty="0"/>
              <a:t>He placed the lights in the sky to shine on the earth, to rule over the day and the night, and to separate light from darkness. And God saw that it was good. </a:t>
            </a:r>
          </a:p>
          <a:p>
            <a:endParaRPr lang="en-US" sz="1700" dirty="0"/>
          </a:p>
          <a:p>
            <a:endParaRPr lang="en-US" sz="1700" dirty="0"/>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0A49D6D-E93D-41ED-A5DC-A54E4AC49D89}"/>
              </a:ext>
            </a:extLst>
          </p:cNvPr>
          <p:cNvPicPr/>
          <p:nvPr/>
        </p:nvPicPr>
        <p:blipFill rotWithShape="1">
          <a:blip r:embed="rId3" cstate="screen">
            <a:extLst>
              <a:ext uri="{28A0092B-C50C-407E-A947-70E740481C1C}">
                <a14:useLocalDpi xmlns:a14="http://schemas.microsoft.com/office/drawing/2010/main" val="0"/>
              </a:ext>
            </a:extLst>
          </a:blip>
          <a:srcRect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87370567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AD07-DE08-4F47-BA0F-B97BA296D808}"/>
              </a:ext>
            </a:extLst>
          </p:cNvPr>
          <p:cNvSpPr>
            <a:spLocks noGrp="1"/>
          </p:cNvSpPr>
          <p:nvPr>
            <p:ph type="title"/>
          </p:nvPr>
        </p:nvSpPr>
        <p:spPr>
          <a:xfrm>
            <a:off x="655320" y="365125"/>
            <a:ext cx="5120114" cy="1692794"/>
          </a:xfrm>
        </p:spPr>
        <p:txBody>
          <a:bodyPr>
            <a:normAutofit/>
          </a:bodyPr>
          <a:lstStyle/>
          <a:p>
            <a:r>
              <a:rPr lang="en-GB" dirty="0">
                <a:solidFill>
                  <a:schemeClr val="accent2">
                    <a:lumMod val="75000"/>
                  </a:schemeClr>
                </a:solidFill>
                <a:latin typeface="Arial Black" panose="020B0A04020102020204" pitchFamily="34" charset="0"/>
              </a:rPr>
              <a:t>Let Us Pray:</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FC6BEC-C7DE-48D3-9265-E57170AB8ED9}"/>
              </a:ext>
            </a:extLst>
          </p:cNvPr>
          <p:cNvSpPr>
            <a:spLocks noGrp="1"/>
          </p:cNvSpPr>
          <p:nvPr>
            <p:ph idx="1"/>
          </p:nvPr>
        </p:nvSpPr>
        <p:spPr>
          <a:xfrm>
            <a:off x="655321" y="2575033"/>
            <a:ext cx="5440679" cy="4040075"/>
          </a:xfrm>
        </p:spPr>
        <p:txBody>
          <a:bodyPr>
            <a:noAutofit/>
          </a:bodyPr>
          <a:lstStyle/>
          <a:p>
            <a:pPr marL="0" indent="0" algn="ctr">
              <a:buNone/>
            </a:pPr>
            <a:r>
              <a:rPr lang="en-US" sz="2400" dirty="0"/>
              <a:t>Praise and glory to the Lord for giving us the sun, the moon and the stars to light our way and creating an atmosphere where life can thrive.</a:t>
            </a:r>
          </a:p>
          <a:p>
            <a:pPr marL="0" indent="0" algn="ctr">
              <a:buNone/>
            </a:pPr>
            <a:r>
              <a:rPr lang="en-US" sz="2400" dirty="0"/>
              <a:t>Guide us to be more courageous in speaking out against those things that damage the world.</a:t>
            </a:r>
          </a:p>
          <a:p>
            <a:pPr marL="0" indent="0" algn="ctr">
              <a:buNone/>
            </a:pPr>
            <a:r>
              <a:rPr lang="en-GB" sz="2400" b="1" i="1" dirty="0"/>
              <a:t>One world created, shared by all!    Sustain us to work together as good stewards of the earth, for Now is the Time to Act </a:t>
            </a:r>
            <a:endParaRPr lang="en-GB" sz="2400" dirty="0"/>
          </a:p>
          <a:p>
            <a:endParaRPr lang="en-GB" sz="2400" dirty="0"/>
          </a:p>
        </p:txBody>
      </p:sp>
      <p:pic>
        <p:nvPicPr>
          <p:cNvPr id="4" name="Picture 3" descr="https://www.oneworldweek.org/uploads/resources/oww-2019-illustration-RGB.jpg">
            <a:extLst>
              <a:ext uri="{FF2B5EF4-FFF2-40B4-BE49-F238E27FC236}">
                <a16:creationId xmlns:a16="http://schemas.microsoft.com/office/drawing/2014/main" id="{F196EE57-0216-4D48-8957-AE27201A5BBB}"/>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5775434" y="242892"/>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36554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418A-9083-4AF6-9B90-01CB202134DE}"/>
              </a:ext>
            </a:extLst>
          </p:cNvPr>
          <p:cNvSpPr>
            <a:spLocks noGrp="1"/>
          </p:cNvSpPr>
          <p:nvPr>
            <p:ph type="title"/>
          </p:nvPr>
        </p:nvSpPr>
        <p:spPr>
          <a:xfrm>
            <a:off x="467316" y="803325"/>
            <a:ext cx="6115463" cy="1325563"/>
          </a:xfrm>
        </p:spPr>
        <p:txBody>
          <a:bodyPr vert="horz" lIns="91440" tIns="45720" rIns="91440" bIns="45720" rtlCol="0" anchor="ctr">
            <a:normAutofit fontScale="90000"/>
          </a:bodyPr>
          <a:lstStyle/>
          <a:p>
            <a:br>
              <a:rPr lang="en-US" sz="2100" b="1" dirty="0"/>
            </a:br>
            <a:r>
              <a:rPr lang="en-US" sz="4900" b="1" dirty="0">
                <a:latin typeface="Arial Black" panose="020B0A04020102020204" pitchFamily="34" charset="0"/>
              </a:rPr>
              <a:t>Fish, birds and animals </a:t>
            </a:r>
            <a:br>
              <a:rPr lang="en-US" sz="2100" b="1" dirty="0"/>
            </a:br>
            <a:br>
              <a:rPr lang="en-US" sz="2100" dirty="0"/>
            </a:br>
            <a:endParaRPr lang="en-US" sz="2100" dirty="0"/>
          </a:p>
        </p:txBody>
      </p:sp>
      <p:sp>
        <p:nvSpPr>
          <p:cNvPr id="3" name="Content Placeholder 2">
            <a:extLst>
              <a:ext uri="{FF2B5EF4-FFF2-40B4-BE49-F238E27FC236}">
                <a16:creationId xmlns:a16="http://schemas.microsoft.com/office/drawing/2014/main" id="{DAC023AE-0C66-42E6-988A-5DE5584D6867}"/>
              </a:ext>
            </a:extLst>
          </p:cNvPr>
          <p:cNvSpPr>
            <a:spLocks noGrp="1"/>
          </p:cNvSpPr>
          <p:nvPr>
            <p:ph sz="half" idx="1"/>
          </p:nvPr>
        </p:nvSpPr>
        <p:spPr>
          <a:xfrm>
            <a:off x="762000" y="2001079"/>
            <a:ext cx="5314543" cy="4598504"/>
          </a:xfrm>
        </p:spPr>
        <p:txBody>
          <a:bodyPr vert="horz" lIns="91440" tIns="45720" rIns="91440" bIns="45720" rtlCol="0" anchor="t">
            <a:normAutofit/>
          </a:bodyPr>
          <a:lstStyle/>
          <a:p>
            <a:pPr marL="0" indent="0">
              <a:buNone/>
            </a:pPr>
            <a:r>
              <a:rPr lang="en-US" sz="2400" dirty="0"/>
              <a:t>God commanded, </a:t>
            </a:r>
            <a:r>
              <a:rPr lang="en-US" sz="2400" i="1" dirty="0"/>
              <a:t>“Let the water be filled with many kinds of living beings, and let the air be filled with birds.”</a:t>
            </a:r>
            <a:r>
              <a:rPr lang="en-US" sz="2400" dirty="0"/>
              <a:t> </a:t>
            </a:r>
          </a:p>
          <a:p>
            <a:pPr marL="0" indent="0">
              <a:buNone/>
            </a:pPr>
            <a:r>
              <a:rPr lang="en-US" sz="2400" b="1" baseline="30000" dirty="0"/>
              <a:t> </a:t>
            </a:r>
            <a:r>
              <a:rPr lang="en-US" sz="2400" dirty="0"/>
              <a:t>So, God created the great sea monsters, all kinds of creatures that live in the water, and all kinds of birds. And God saw that it was good. </a:t>
            </a:r>
            <a:r>
              <a:rPr lang="en-US" sz="2400" b="1" baseline="30000" dirty="0"/>
              <a:t> </a:t>
            </a:r>
          </a:p>
          <a:p>
            <a:pPr marL="0" indent="0">
              <a:buNone/>
            </a:pPr>
            <a:r>
              <a:rPr lang="en-US" sz="2400" dirty="0"/>
              <a:t>God commanded, </a:t>
            </a:r>
            <a:r>
              <a:rPr lang="en-US" sz="2400" i="1" dirty="0"/>
              <a:t>“Let the earth produce all kinds of animal life: domestic and wild, large and small”</a:t>
            </a:r>
            <a:r>
              <a:rPr lang="en-US" sz="2400" dirty="0"/>
              <a:t>—and it was done. </a:t>
            </a:r>
            <a:r>
              <a:rPr lang="en-US" sz="2400" b="1" baseline="30000" dirty="0"/>
              <a:t> </a:t>
            </a:r>
            <a:r>
              <a:rPr lang="en-US" sz="2400" dirty="0"/>
              <a:t>So, God made them all, and saw they were good.  </a:t>
            </a:r>
          </a:p>
          <a:p>
            <a:endParaRPr lang="en-US" sz="1800" dirty="0"/>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ceramic ware&#10;&#10;Description automatically generated">
            <a:extLst>
              <a:ext uri="{FF2B5EF4-FFF2-40B4-BE49-F238E27FC236}">
                <a16:creationId xmlns:a16="http://schemas.microsoft.com/office/drawing/2014/main" id="{90B5A6A8-DD6C-448A-B723-0F61D5E85BBF}"/>
              </a:ext>
            </a:extLst>
          </p:cNvPr>
          <p:cNvPicPr/>
          <p:nvPr/>
        </p:nvPicPr>
        <p:blipFill rotWithShape="1">
          <a:blip r:embed="rId3" cstate="screen">
            <a:extLst>
              <a:ext uri="{28A0092B-C50C-407E-A947-70E740481C1C}">
                <a14:useLocalDpi xmlns:a14="http://schemas.microsoft.com/office/drawing/2010/main" val="0"/>
              </a:ext>
            </a:extLst>
          </a:blip>
          <a:srcRect b="-2"/>
          <a:stretch/>
        </p:blipFill>
        <p:spPr>
          <a:xfrm>
            <a:off x="6723924" y="-169819"/>
            <a:ext cx="5820773" cy="5838272"/>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3794402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C0E5-EBE1-4870-BDDD-DD53BD441730}"/>
              </a:ext>
            </a:extLst>
          </p:cNvPr>
          <p:cNvSpPr>
            <a:spLocks noGrp="1"/>
          </p:cNvSpPr>
          <p:nvPr>
            <p:ph type="title"/>
          </p:nvPr>
        </p:nvSpPr>
        <p:spPr>
          <a:xfrm>
            <a:off x="655320" y="365125"/>
            <a:ext cx="5120114" cy="1692794"/>
          </a:xfrm>
        </p:spPr>
        <p:txBody>
          <a:bodyPr>
            <a:normAutofit/>
          </a:bodyPr>
          <a:lstStyle/>
          <a:p>
            <a:r>
              <a:rPr lang="en-GB" b="1" dirty="0">
                <a:solidFill>
                  <a:schemeClr val="accent2">
                    <a:lumMod val="75000"/>
                  </a:schemeClr>
                </a:solidFill>
                <a:latin typeface="Arial Black" panose="020B0A04020102020204" pitchFamily="34" charset="0"/>
              </a:rPr>
              <a:t>Let Us Pray:</a:t>
            </a:r>
          </a:p>
        </p:txBody>
      </p:sp>
      <p:cxnSp>
        <p:nvCxnSpPr>
          <p:cNvPr id="23" name="Straight Arrow Connector 2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E38C17-0E9A-4DDE-804F-2EEF44E2BBBB}"/>
              </a:ext>
            </a:extLst>
          </p:cNvPr>
          <p:cNvSpPr>
            <a:spLocks noGrp="1"/>
          </p:cNvSpPr>
          <p:nvPr>
            <p:ph idx="1"/>
          </p:nvPr>
        </p:nvSpPr>
        <p:spPr>
          <a:xfrm>
            <a:off x="655321" y="2575034"/>
            <a:ext cx="4902517" cy="3361940"/>
          </a:xfrm>
        </p:spPr>
        <p:txBody>
          <a:bodyPr>
            <a:normAutofit/>
          </a:bodyPr>
          <a:lstStyle/>
          <a:p>
            <a:pPr marL="0" indent="0" algn="ctr">
              <a:buNone/>
            </a:pPr>
            <a:r>
              <a:rPr lang="en-US" sz="2400" i="1" dirty="0"/>
              <a:t>Praise and glory to the Lord for the marvelous diversity of creatures. </a:t>
            </a:r>
          </a:p>
          <a:p>
            <a:pPr marL="0" indent="0" algn="ctr">
              <a:buNone/>
            </a:pPr>
            <a:r>
              <a:rPr lang="en-US" sz="2400" i="1" dirty="0"/>
              <a:t>Grant us the wisdom to deepen our understanding of the biodiversity and interdependence of all living things.   </a:t>
            </a:r>
            <a:endParaRPr lang="en-US" sz="2400" b="1" i="1" dirty="0"/>
          </a:p>
          <a:p>
            <a:pPr marL="0" indent="0" algn="ctr">
              <a:buNone/>
            </a:pPr>
            <a:r>
              <a:rPr lang="en-US" sz="2400" b="1" i="1" dirty="0"/>
              <a:t>One world created, shared by all!           Sustain us to work together as good stewards of the earth, for Now is the  Time to Act </a:t>
            </a:r>
          </a:p>
          <a:p>
            <a:endParaRPr lang="en-US" sz="1800" dirty="0"/>
          </a:p>
          <a:p>
            <a:endParaRPr lang="en-GB" sz="1800" dirty="0"/>
          </a:p>
        </p:txBody>
      </p:sp>
      <p:pic>
        <p:nvPicPr>
          <p:cNvPr id="4" name="Picture 3" descr="https://www.oneworldweek.org/uploads/resources/oww-2019-illustration-RGB.jpg">
            <a:extLst>
              <a:ext uri="{FF2B5EF4-FFF2-40B4-BE49-F238E27FC236}">
                <a16:creationId xmlns:a16="http://schemas.microsoft.com/office/drawing/2014/main" id="{E8944B49-C9BF-4041-A1E7-1B3777D88C83}"/>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68769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2235-5064-4D39-AC27-8972CF6F9057}"/>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b="1" dirty="0">
                <a:latin typeface="Arial Black" panose="020B0A04020102020204" pitchFamily="34" charset="0"/>
              </a:rPr>
              <a:t>Humankind</a:t>
            </a:r>
            <a:r>
              <a:rPr lang="en-US" dirty="0"/>
              <a:t> </a:t>
            </a:r>
          </a:p>
        </p:txBody>
      </p:sp>
      <p:sp>
        <p:nvSpPr>
          <p:cNvPr id="4" name="Content Placeholder 3">
            <a:extLst>
              <a:ext uri="{FF2B5EF4-FFF2-40B4-BE49-F238E27FC236}">
                <a16:creationId xmlns:a16="http://schemas.microsoft.com/office/drawing/2014/main" id="{160E27BA-D518-485D-A212-637B83F4477A}"/>
              </a:ext>
            </a:extLst>
          </p:cNvPr>
          <p:cNvSpPr>
            <a:spLocks noGrp="1"/>
          </p:cNvSpPr>
          <p:nvPr>
            <p:ph sz="half" idx="2"/>
          </p:nvPr>
        </p:nvSpPr>
        <p:spPr>
          <a:xfrm>
            <a:off x="474734" y="2128887"/>
            <a:ext cx="5314543" cy="4009240"/>
          </a:xfrm>
        </p:spPr>
        <p:txBody>
          <a:bodyPr vert="horz" lIns="91440" tIns="45720" rIns="91440" bIns="45720" rtlCol="0" anchor="t">
            <a:normAutofit/>
          </a:bodyPr>
          <a:lstStyle/>
          <a:p>
            <a:pPr marL="0" indent="0">
              <a:buNone/>
            </a:pPr>
            <a:r>
              <a:rPr lang="en-US" sz="2400" dirty="0"/>
              <a:t>Then God said, </a:t>
            </a:r>
            <a:r>
              <a:rPr lang="en-US" sz="2400" i="1" dirty="0"/>
              <a:t>“And now we will make human beings; they will be like us and resemble us. They will have stewardship over the fish, the birds, and all animals, domestic and wild, large and small.”</a:t>
            </a:r>
            <a:r>
              <a:rPr lang="en-US" sz="2400" dirty="0"/>
              <a:t> </a:t>
            </a:r>
          </a:p>
          <a:p>
            <a:pPr marL="0" indent="0">
              <a:buNone/>
            </a:pPr>
            <a:r>
              <a:rPr lang="en-US" sz="2400" b="1" baseline="30000" dirty="0"/>
              <a:t> </a:t>
            </a:r>
            <a:r>
              <a:rPr lang="en-US" sz="2400" dirty="0"/>
              <a:t>So, God created human beings, making them to be like himself. God looked at everything he had made and saw that it was good. </a:t>
            </a:r>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Connector 5">
            <a:extLst>
              <a:ext uri="{FF2B5EF4-FFF2-40B4-BE49-F238E27FC236}">
                <a16:creationId xmlns:a16="http://schemas.microsoft.com/office/drawing/2014/main" id="{11873CCF-D32D-4D24-9E58-FE77DB12E012}"/>
              </a:ext>
            </a:extLst>
          </p:cNvPr>
          <p:cNvSpPr/>
          <p:nvPr/>
        </p:nvSpPr>
        <p:spPr>
          <a:xfrm>
            <a:off x="6732209" y="-1355434"/>
            <a:ext cx="6999824" cy="696864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iamond 2">
            <a:extLst>
              <a:ext uri="{FF2B5EF4-FFF2-40B4-BE49-F238E27FC236}">
                <a16:creationId xmlns:a16="http://schemas.microsoft.com/office/drawing/2014/main" id="{6F2925EE-CBAD-4EEA-A4E7-20A65216C4F3}"/>
              </a:ext>
            </a:extLst>
          </p:cNvPr>
          <p:cNvSpPr/>
          <p:nvPr/>
        </p:nvSpPr>
        <p:spPr>
          <a:xfrm>
            <a:off x="6732209" y="-254893"/>
            <a:ext cx="5823964" cy="5840278"/>
          </a:xfrm>
          <a:prstGeom prst="diamond">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01F98EE-CBA7-42D0-B6B4-9F2B32BCD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076" y="630624"/>
            <a:ext cx="3995875" cy="4098007"/>
          </a:xfrm>
          <a:prstGeom prst="rect">
            <a:avLst/>
          </a:prstGeom>
          <a:noFill/>
          <a:effectLst>
            <a:innerShdw blurRad="63500" dist="50800" dir="16200000">
              <a:prstClr val="black">
                <a:alpha val="50000"/>
              </a:prstClr>
            </a:innerShdw>
            <a:softEdge rad="63500"/>
          </a:effectLst>
        </p:spPr>
      </p:pic>
    </p:spTree>
    <p:extLst>
      <p:ext uri="{BB962C8B-B14F-4D97-AF65-F5344CB8AC3E}">
        <p14:creationId xmlns:p14="http://schemas.microsoft.com/office/powerpoint/2010/main" val="104503376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050B-C900-4C77-9E54-23974918AAE7}"/>
              </a:ext>
            </a:extLst>
          </p:cNvPr>
          <p:cNvSpPr>
            <a:spLocks noGrp="1"/>
          </p:cNvSpPr>
          <p:nvPr>
            <p:ph type="title"/>
          </p:nvPr>
        </p:nvSpPr>
        <p:spPr>
          <a:xfrm>
            <a:off x="655320" y="365125"/>
            <a:ext cx="5120114" cy="1692794"/>
          </a:xfrm>
        </p:spPr>
        <p:txBody>
          <a:bodyPr>
            <a:normAutofit/>
          </a:bodyPr>
          <a:lstStyle/>
          <a:p>
            <a:r>
              <a:rPr lang="en-GB" b="1" dirty="0">
                <a:solidFill>
                  <a:schemeClr val="accent2">
                    <a:lumMod val="75000"/>
                  </a:schemeClr>
                </a:solidFill>
                <a:latin typeface="Arial Black" panose="020B0A04020102020204" pitchFamily="34" charset="0"/>
              </a:rPr>
              <a:t>Let us pray: </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1C6FF4-CB40-4631-AB9C-8A9C08D50EAF}"/>
              </a:ext>
            </a:extLst>
          </p:cNvPr>
          <p:cNvSpPr>
            <a:spLocks noGrp="1"/>
          </p:cNvSpPr>
          <p:nvPr>
            <p:ph idx="1"/>
          </p:nvPr>
        </p:nvSpPr>
        <p:spPr>
          <a:xfrm>
            <a:off x="655321" y="2575033"/>
            <a:ext cx="5120113" cy="4168665"/>
          </a:xfrm>
        </p:spPr>
        <p:txBody>
          <a:bodyPr>
            <a:normAutofit/>
          </a:bodyPr>
          <a:lstStyle/>
          <a:p>
            <a:pPr marL="0" indent="0" algn="ctr">
              <a:buNone/>
            </a:pPr>
            <a:r>
              <a:rPr lang="en-US" sz="2400" dirty="0"/>
              <a:t>Praise and glory to the Lord our creator who knows and blesses everyone of us. </a:t>
            </a:r>
          </a:p>
          <a:p>
            <a:pPr marL="0" indent="0" algn="ctr">
              <a:buNone/>
            </a:pPr>
            <a:r>
              <a:rPr lang="en-US" sz="2400" dirty="0"/>
              <a:t>Guide us as we recognise our responsibility to each play a part in the flourishing of all creation, nature and humankind. </a:t>
            </a:r>
          </a:p>
          <a:p>
            <a:pPr marL="0" indent="0" algn="ctr">
              <a:buNone/>
            </a:pPr>
            <a:r>
              <a:rPr lang="en-US" sz="2400" b="1" i="1" dirty="0"/>
              <a:t>One world created, shared by all!      Sustain us to work together as good stewards of the earth, for Now is the Time to Act </a:t>
            </a:r>
            <a:endParaRPr lang="en-US" sz="2400" dirty="0"/>
          </a:p>
          <a:p>
            <a:endParaRPr lang="en-GB" sz="1800" dirty="0"/>
          </a:p>
        </p:txBody>
      </p:sp>
      <p:pic>
        <p:nvPicPr>
          <p:cNvPr id="4" name="Picture 3" descr="https://www.oneworldweek.org/uploads/resources/oww-2019-illustration-RGB.jpg">
            <a:extLst>
              <a:ext uri="{FF2B5EF4-FFF2-40B4-BE49-F238E27FC236}">
                <a16:creationId xmlns:a16="http://schemas.microsoft.com/office/drawing/2014/main" id="{3A6AA0B6-E43A-4F2D-85BF-301588588F6D}"/>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04916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1505-5750-411C-89D0-33A237DB13CD}"/>
              </a:ext>
            </a:extLst>
          </p:cNvPr>
          <p:cNvSpPr>
            <a:spLocks noGrp="1"/>
          </p:cNvSpPr>
          <p:nvPr>
            <p:ph type="title"/>
          </p:nvPr>
        </p:nvSpPr>
        <p:spPr/>
        <p:txBody>
          <a:bodyPr/>
          <a:lstStyle/>
          <a:p>
            <a:pPr algn="ctr"/>
            <a:r>
              <a:rPr lang="en-GB" b="1" dirty="0">
                <a:solidFill>
                  <a:srgbClr val="ED891B"/>
                </a:solidFill>
                <a:latin typeface="Arial Black" panose="020B0A04020102020204" pitchFamily="34" charset="0"/>
              </a:rPr>
              <a:t>Commitment Pledges </a:t>
            </a:r>
          </a:p>
        </p:txBody>
      </p:sp>
      <p:sp>
        <p:nvSpPr>
          <p:cNvPr id="5" name="Rectangle 4">
            <a:extLst>
              <a:ext uri="{FF2B5EF4-FFF2-40B4-BE49-F238E27FC236}">
                <a16:creationId xmlns:a16="http://schemas.microsoft.com/office/drawing/2014/main" id="{72F06D39-2828-41B7-BC70-A4478D52BE6D}"/>
              </a:ext>
            </a:extLst>
          </p:cNvPr>
          <p:cNvSpPr/>
          <p:nvPr/>
        </p:nvSpPr>
        <p:spPr>
          <a:xfrm>
            <a:off x="195056" y="1332879"/>
            <a:ext cx="11590544" cy="4555093"/>
          </a:xfrm>
          <a:prstGeom prst="rect">
            <a:avLst/>
          </a:prstGeom>
        </p:spPr>
        <p:txBody>
          <a:bodyPr wrap="square">
            <a:spAutoFit/>
          </a:bodyPr>
          <a:lstStyle/>
          <a:p>
            <a:pPr algn="ctr"/>
            <a:r>
              <a:rPr lang="en-GB" sz="4000" dirty="0">
                <a:solidFill>
                  <a:schemeClr val="bg1"/>
                </a:solidFill>
              </a:rPr>
              <a:t>For our </a:t>
            </a:r>
            <a:r>
              <a:rPr lang="en-GB" sz="4000" dirty="0">
                <a:solidFill>
                  <a:srgbClr val="FF6600"/>
                </a:solidFill>
                <a:latin typeface="Arial Black" panose="020B0A04020102020204" pitchFamily="34" charset="0"/>
              </a:rPr>
              <a:t>ONE WORLD </a:t>
            </a:r>
            <a:r>
              <a:rPr lang="en-GB" sz="4000" dirty="0">
                <a:solidFill>
                  <a:schemeClr val="bg1"/>
                </a:solidFill>
              </a:rPr>
              <a:t>will you commit to one Act:</a:t>
            </a:r>
          </a:p>
          <a:p>
            <a:pPr lvl="8">
              <a:buFont typeface="Wingdings" panose="05000000000000000000" pitchFamily="2" charset="2"/>
              <a:buChar char="Ø"/>
            </a:pPr>
            <a:r>
              <a:rPr lang="en-GB" sz="2400" dirty="0">
                <a:solidFill>
                  <a:schemeClr val="bg1"/>
                </a:solidFill>
              </a:rPr>
              <a:t> To a lifestyle change</a:t>
            </a:r>
          </a:p>
          <a:p>
            <a:pPr lvl="8">
              <a:buFont typeface="Wingdings" panose="05000000000000000000" pitchFamily="2" charset="2"/>
              <a:buChar char="Ø"/>
            </a:pPr>
            <a:r>
              <a:rPr lang="en-GB" sz="2400" dirty="0">
                <a:solidFill>
                  <a:schemeClr val="bg1"/>
                </a:solidFill>
              </a:rPr>
              <a:t> To  better care for our neighbours</a:t>
            </a:r>
          </a:p>
          <a:p>
            <a:pPr marL="4000500" lvl="8" indent="-342900">
              <a:buFont typeface="Wingdings" panose="05000000000000000000" pitchFamily="2" charset="2"/>
              <a:buChar char="Ø"/>
            </a:pPr>
            <a:r>
              <a:rPr lang="en-GB" sz="2400" dirty="0">
                <a:solidFill>
                  <a:schemeClr val="bg1"/>
                </a:solidFill>
              </a:rPr>
              <a:t>To secure a future for all creation</a:t>
            </a:r>
          </a:p>
          <a:p>
            <a:pPr lvl="8"/>
            <a:endParaRPr lang="en-GB" sz="2400" dirty="0">
              <a:solidFill>
                <a:schemeClr val="bg1"/>
              </a:solidFill>
            </a:endParaRPr>
          </a:p>
          <a:p>
            <a:pPr algn="ctr"/>
            <a:endParaRPr lang="en-GB" sz="1200" dirty="0">
              <a:solidFill>
                <a:schemeClr val="bg1"/>
              </a:solidFill>
            </a:endParaRPr>
          </a:p>
          <a:p>
            <a:pPr algn="ctr"/>
            <a:r>
              <a:rPr lang="en-GB" sz="4000" dirty="0">
                <a:solidFill>
                  <a:schemeClr val="bg1"/>
                </a:solidFill>
              </a:rPr>
              <a:t>As </a:t>
            </a:r>
            <a:r>
              <a:rPr lang="en-GB" sz="4000" dirty="0">
                <a:solidFill>
                  <a:srgbClr val="FF6600"/>
                </a:solidFill>
                <a:latin typeface="Arial Black" panose="020B0A04020102020204" pitchFamily="34" charset="0"/>
              </a:rPr>
              <a:t>CLIMATE CHANGES </a:t>
            </a:r>
            <a:r>
              <a:rPr lang="en-GB" sz="4000" dirty="0">
                <a:solidFill>
                  <a:srgbClr val="FFC000"/>
                </a:solidFill>
                <a:latin typeface="Arial Black" panose="020B0A04020102020204" pitchFamily="34" charset="0"/>
              </a:rPr>
              <a:t>EVERYTHING</a:t>
            </a:r>
            <a:r>
              <a:rPr lang="en-GB" sz="4000" dirty="0">
                <a:solidFill>
                  <a:schemeClr val="bg1"/>
                </a:solidFill>
                <a:latin typeface="Arial Black" panose="020B0A04020102020204" pitchFamily="34" charset="0"/>
              </a:rPr>
              <a:t> </a:t>
            </a:r>
            <a:r>
              <a:rPr lang="en-GB" sz="4000" dirty="0">
                <a:solidFill>
                  <a:schemeClr val="bg1"/>
                </a:solidFill>
              </a:rPr>
              <a:t>Act: </a:t>
            </a:r>
          </a:p>
          <a:p>
            <a:pPr marL="4114800" lvl="8" indent="-457200">
              <a:buFont typeface="Wingdings" panose="05000000000000000000" pitchFamily="2" charset="2"/>
              <a:buChar char="Ø"/>
            </a:pPr>
            <a:r>
              <a:rPr lang="en-GB" sz="2600" dirty="0">
                <a:solidFill>
                  <a:schemeClr val="bg1"/>
                </a:solidFill>
              </a:rPr>
              <a:t>Individually </a:t>
            </a:r>
          </a:p>
          <a:p>
            <a:pPr marL="4114800" lvl="8" indent="-457200">
              <a:buFont typeface="Wingdings" panose="05000000000000000000" pitchFamily="2" charset="2"/>
              <a:buChar char="Ø"/>
            </a:pPr>
            <a:r>
              <a:rPr lang="en-GB" sz="2600" dirty="0">
                <a:solidFill>
                  <a:schemeClr val="bg1"/>
                </a:solidFill>
              </a:rPr>
              <a:t>As a faith community </a:t>
            </a:r>
          </a:p>
          <a:p>
            <a:pPr marL="3943350" lvl="8" indent="-285750">
              <a:buFont typeface="Wingdings" panose="05000000000000000000" pitchFamily="2" charset="2"/>
              <a:buChar char="Ø"/>
            </a:pPr>
            <a:r>
              <a:rPr lang="en-GB" sz="2600" dirty="0">
                <a:solidFill>
                  <a:schemeClr val="bg1"/>
                </a:solidFill>
              </a:rPr>
              <a:t>  In the wider world </a:t>
            </a:r>
          </a:p>
          <a:p>
            <a:pPr lvl="8">
              <a:buFont typeface="Wingdings" panose="05000000000000000000" pitchFamily="2" charset="2"/>
              <a:buChar char="Ø"/>
            </a:pPr>
            <a:endParaRPr lang="en-GB" sz="2400" dirty="0">
              <a:solidFill>
                <a:schemeClr val="bg1"/>
              </a:solidFill>
            </a:endParaRPr>
          </a:p>
        </p:txBody>
      </p:sp>
      <p:sp>
        <p:nvSpPr>
          <p:cNvPr id="6" name="Rectangle 5">
            <a:extLst>
              <a:ext uri="{FF2B5EF4-FFF2-40B4-BE49-F238E27FC236}">
                <a16:creationId xmlns:a16="http://schemas.microsoft.com/office/drawing/2014/main" id="{8DCBA22E-7728-420F-89B8-9251E222417D}"/>
              </a:ext>
            </a:extLst>
          </p:cNvPr>
          <p:cNvSpPr/>
          <p:nvPr/>
        </p:nvSpPr>
        <p:spPr>
          <a:xfrm>
            <a:off x="8393372" y="4796251"/>
            <a:ext cx="3603572" cy="1200329"/>
          </a:xfrm>
          <a:prstGeom prst="rect">
            <a:avLst/>
          </a:prstGeom>
        </p:spPr>
        <p:txBody>
          <a:bodyPr wrap="square">
            <a:spAutoFit/>
          </a:bodyPr>
          <a:lstStyle/>
          <a:p>
            <a:r>
              <a:rPr lang="en-GB" sz="3600" dirty="0">
                <a:solidFill>
                  <a:srgbClr val="ED891B"/>
                </a:solidFill>
                <a:latin typeface="Arial Black" panose="020B0A04020102020204" pitchFamily="34" charset="0"/>
              </a:rPr>
              <a:t>NOW IS THE TIME TO ACT </a:t>
            </a:r>
          </a:p>
        </p:txBody>
      </p:sp>
      <p:pic>
        <p:nvPicPr>
          <p:cNvPr id="8" name="Picture 7">
            <a:extLst>
              <a:ext uri="{FF2B5EF4-FFF2-40B4-BE49-F238E27FC236}">
                <a16:creationId xmlns:a16="http://schemas.microsoft.com/office/drawing/2014/main" id="{5E5FE09F-3E18-43C3-BC52-DF17FB5CE3F0}"/>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226354" y="4641012"/>
            <a:ext cx="3060185" cy="18518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35860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7781-E0F9-4CF0-887A-6B503CF13AE6}"/>
              </a:ext>
            </a:extLst>
          </p:cNvPr>
          <p:cNvSpPr>
            <a:spLocks noGrp="1"/>
          </p:cNvSpPr>
          <p:nvPr>
            <p:ph type="title"/>
          </p:nvPr>
        </p:nvSpPr>
        <p:spPr/>
        <p:txBody>
          <a:bodyPr>
            <a:normAutofit/>
          </a:bodyPr>
          <a:lstStyle/>
          <a:p>
            <a:pPr>
              <a:spcAft>
                <a:spcPts val="0"/>
              </a:spcAft>
            </a:pPr>
            <a:r>
              <a:rPr lang="en-GB" b="1" u="sng" dirty="0">
                <a:latin typeface="Arial Black" panose="020B0A04020102020204" pitchFamily="34" charset="0"/>
              </a:rPr>
              <a:t>Individually </a:t>
            </a:r>
            <a:r>
              <a:rPr lang="en-GB" b="1" dirty="0"/>
              <a:t>I commit to…</a:t>
            </a:r>
            <a:br>
              <a:rPr lang="en-GB" b="1" dirty="0"/>
            </a:br>
            <a:endParaRPr lang="en-GB" dirty="0"/>
          </a:p>
        </p:txBody>
      </p:sp>
      <p:graphicFrame>
        <p:nvGraphicFramePr>
          <p:cNvPr id="3" name="Table 2">
            <a:extLst>
              <a:ext uri="{FF2B5EF4-FFF2-40B4-BE49-F238E27FC236}">
                <a16:creationId xmlns:a16="http://schemas.microsoft.com/office/drawing/2014/main" id="{29B3EBAC-9530-438A-A681-0621934AADE0}"/>
              </a:ext>
            </a:extLst>
          </p:cNvPr>
          <p:cNvGraphicFramePr>
            <a:graphicFrameLocks noGrp="1"/>
          </p:cNvGraphicFramePr>
          <p:nvPr>
            <p:extLst>
              <p:ext uri="{D42A27DB-BD31-4B8C-83A1-F6EECF244321}">
                <p14:modId xmlns:p14="http://schemas.microsoft.com/office/powerpoint/2010/main" val="3196946883"/>
              </p:ext>
            </p:extLst>
          </p:nvPr>
        </p:nvGraphicFramePr>
        <p:xfrm>
          <a:off x="281354" y="1164444"/>
          <a:ext cx="11366696" cy="5570578"/>
        </p:xfrm>
        <a:graphic>
          <a:graphicData uri="http://schemas.openxmlformats.org/drawingml/2006/table">
            <a:tbl>
              <a:tblPr firstRow="1" firstCol="1" bandRow="1">
                <a:tableStyleId>{5C22544A-7EE6-4342-B048-85BDC9FD1C3A}</a:tableStyleId>
              </a:tblPr>
              <a:tblGrid>
                <a:gridCol w="4876145">
                  <a:extLst>
                    <a:ext uri="{9D8B030D-6E8A-4147-A177-3AD203B41FA5}">
                      <a16:colId xmlns:a16="http://schemas.microsoft.com/office/drawing/2014/main" val="568104915"/>
                    </a:ext>
                  </a:extLst>
                </a:gridCol>
                <a:gridCol w="6490551">
                  <a:extLst>
                    <a:ext uri="{9D8B030D-6E8A-4147-A177-3AD203B41FA5}">
                      <a16:colId xmlns:a16="http://schemas.microsoft.com/office/drawing/2014/main" val="4201762690"/>
                    </a:ext>
                  </a:extLst>
                </a:gridCol>
              </a:tblGrid>
              <a:tr h="1825169">
                <a:tc>
                  <a:txBody>
                    <a:bodyPr/>
                    <a:lstStyle/>
                    <a:p>
                      <a:pPr algn="ctr">
                        <a:spcAft>
                          <a:spcPts val="0"/>
                        </a:spcAft>
                      </a:pPr>
                      <a:r>
                        <a:rPr lang="en-GB" sz="2400" dirty="0">
                          <a:effectLst/>
                        </a:rPr>
                        <a:t>Act to change my life style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l">
                        <a:spcAft>
                          <a:spcPts val="0"/>
                        </a:spcAft>
                      </a:pPr>
                      <a:r>
                        <a:rPr lang="en-GB" sz="2000" b="0" dirty="0">
                          <a:solidFill>
                            <a:schemeClr val="tx1"/>
                          </a:solidFill>
                          <a:effectLst/>
                        </a:rPr>
                        <a:t>Reduce - buy less, give away stuff no longer useful, go for a renewable energy tariff, travel by public transport. Go electric – bike or car, eat less meat, buy local, walk more </a:t>
                      </a:r>
                    </a:p>
                    <a:p>
                      <a:pPr algn="l">
                        <a:spcAft>
                          <a:spcPts val="0"/>
                        </a:spcAft>
                      </a:pPr>
                      <a:r>
                        <a:rPr lang="en-GB" sz="2000" b="0" dirty="0">
                          <a:solidFill>
                            <a:schemeClr val="tx1"/>
                          </a:solidFill>
                          <a:effectLst/>
                        </a:rPr>
                        <a:t>Reuse – up cycle, pass things on, buy second hand;</a:t>
                      </a:r>
                    </a:p>
                    <a:p>
                      <a:pPr algn="l">
                        <a:spcAft>
                          <a:spcPts val="0"/>
                        </a:spcAft>
                      </a:pPr>
                      <a:r>
                        <a:rPr lang="en-GB" sz="2000" b="0" dirty="0">
                          <a:solidFill>
                            <a:schemeClr val="tx1"/>
                          </a:solidFill>
                          <a:effectLst/>
                        </a:rPr>
                        <a:t>Recycle, take my own cup, use cloth bags, buy recycled paper.</a:t>
                      </a:r>
                    </a:p>
                  </a:txBody>
                  <a:tcPr marL="108000" marR="45720" anchor="c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2237982459"/>
                  </a:ext>
                </a:extLst>
              </a:tr>
              <a:tr h="1825169">
                <a:tc>
                  <a:txBody>
                    <a:bodyPr/>
                    <a:lstStyle/>
                    <a:p>
                      <a:pPr algn="ctr">
                        <a:spcAft>
                          <a:spcPts val="0"/>
                        </a:spcAft>
                      </a:pPr>
                      <a:r>
                        <a:rPr lang="en-GB" sz="2400" dirty="0">
                          <a:effectLst/>
                        </a:rPr>
                        <a:t>Act to better care for my neighbour </a:t>
                      </a:r>
                    </a:p>
                    <a:p>
                      <a:pPr algn="ctr">
                        <a:spcAft>
                          <a:spcPts val="0"/>
                        </a:spcAft>
                      </a:pPr>
                      <a:br>
                        <a:rPr lang="en-GB" sz="900" dirty="0">
                          <a:effectLst/>
                        </a:rPr>
                      </a:b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l">
                        <a:spcAft>
                          <a:spcPts val="0"/>
                        </a:spcAft>
                      </a:pPr>
                      <a:r>
                        <a:rPr lang="en-GB" sz="2000" dirty="0">
                          <a:effectLst/>
                        </a:rPr>
                        <a:t>Dispose of goods on local freecycle site or charity shop. </a:t>
                      </a:r>
                    </a:p>
                    <a:p>
                      <a:pPr algn="l">
                        <a:spcAft>
                          <a:spcPts val="0"/>
                        </a:spcAft>
                      </a:pPr>
                      <a:r>
                        <a:rPr lang="en-GB" sz="2000" dirty="0">
                          <a:effectLst/>
                        </a:rPr>
                        <a:t>Help at local repair café.  </a:t>
                      </a:r>
                    </a:p>
                    <a:p>
                      <a:pPr algn="l">
                        <a:spcAft>
                          <a:spcPts val="0"/>
                        </a:spcAft>
                      </a:pPr>
                      <a:r>
                        <a:rPr lang="en-GB" sz="2000" dirty="0">
                          <a:effectLst/>
                        </a:rPr>
                        <a:t>Get involved in local visiting group, or group that helps with gardening.</a:t>
                      </a:r>
                    </a:p>
                    <a:p>
                      <a:pPr algn="l">
                        <a:spcAft>
                          <a:spcPts val="0"/>
                        </a:spcAft>
                      </a:pPr>
                      <a:r>
                        <a:rPr lang="en-GB" sz="2000" dirty="0">
                          <a:effectLst/>
                        </a:rPr>
                        <a:t>Start a walking or cycling  group, share lifts in my car.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51014" marT="0" marB="0" anchor="ctr"/>
                </a:tc>
                <a:extLst>
                  <a:ext uri="{0D108BD9-81ED-4DB2-BD59-A6C34878D82A}">
                    <a16:rowId xmlns:a16="http://schemas.microsoft.com/office/drawing/2014/main" val="1869801932"/>
                  </a:ext>
                </a:extLst>
              </a:tr>
              <a:tr h="1825169">
                <a:tc>
                  <a:txBody>
                    <a:bodyPr/>
                    <a:lstStyle/>
                    <a:p>
                      <a:pPr algn="ctr">
                        <a:spcAft>
                          <a:spcPts val="0"/>
                        </a:spcAft>
                      </a:pPr>
                      <a:r>
                        <a:rPr lang="en-GB" sz="2400" dirty="0">
                          <a:effectLst/>
                        </a:rPr>
                        <a:t>Act to secure a better future for all creation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l">
                        <a:spcAft>
                          <a:spcPts val="0"/>
                        </a:spcAft>
                      </a:pPr>
                      <a:r>
                        <a:rPr lang="en-GB" sz="2000" dirty="0">
                          <a:effectLst/>
                        </a:rPr>
                        <a:t>Cultivate plants for insects, bees and birds to eat and live.  Become a tree warden.  Volunteer for litter picking or local environmental charity.  Use the car less.</a:t>
                      </a:r>
                    </a:p>
                    <a:p>
                      <a:pPr algn="l">
                        <a:spcAft>
                          <a:spcPts val="0"/>
                        </a:spcAft>
                      </a:pPr>
                      <a:r>
                        <a:rPr lang="en-GB" sz="2000" dirty="0">
                          <a:effectLst/>
                        </a:rPr>
                        <a:t>Look for ideas in  “L is for lifestyle” by Ruth Valerio, recently updated. Join Green Christians </a:t>
                      </a:r>
                      <a:r>
                        <a:rPr lang="en-GB" sz="2000" dirty="0">
                          <a:hlinkClick r:id="rId3"/>
                        </a:rPr>
                        <a:t>https://greenchristian.org.uk/</a:t>
                      </a:r>
                      <a:endParaRPr lang="en-GB" sz="2000" dirty="0">
                        <a:effectLst/>
                      </a:endParaRPr>
                    </a:p>
                  </a:txBody>
                  <a:tcPr marL="108000" marR="51014" marT="0" marB="0" anchor="c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3685192260"/>
                  </a:ext>
                </a:extLst>
              </a:tr>
            </a:tbl>
          </a:graphicData>
        </a:graphic>
      </p:graphicFrame>
      <p:graphicFrame>
        <p:nvGraphicFramePr>
          <p:cNvPr id="4" name="Table 3">
            <a:extLst>
              <a:ext uri="{FF2B5EF4-FFF2-40B4-BE49-F238E27FC236}">
                <a16:creationId xmlns:a16="http://schemas.microsoft.com/office/drawing/2014/main" id="{1D9D2B69-C2F7-4801-83E0-664A6ACE9874}"/>
              </a:ext>
            </a:extLst>
          </p:cNvPr>
          <p:cNvGraphicFramePr>
            <a:graphicFrameLocks noGrp="1"/>
          </p:cNvGraphicFramePr>
          <p:nvPr/>
        </p:nvGraphicFramePr>
        <p:xfrm>
          <a:off x="8166100" y="698500"/>
          <a:ext cx="208280" cy="365760"/>
        </p:xfrm>
        <a:graphic>
          <a:graphicData uri="http://schemas.openxmlformats.org/drawingml/2006/table">
            <a:tbl>
              <a:tblPr/>
              <a:tblGrid>
                <a:gridCol w="208280">
                  <a:extLst>
                    <a:ext uri="{9D8B030D-6E8A-4147-A177-3AD203B41FA5}">
                      <a16:colId xmlns:a16="http://schemas.microsoft.com/office/drawing/2014/main" val="699987978"/>
                    </a:ext>
                  </a:extLst>
                </a:gridCol>
              </a:tblGrid>
              <a:tr h="0">
                <a:tc>
                  <a:txBody>
                    <a:bodyPr/>
                    <a:lstStyle/>
                    <a:p>
                      <a:endParaRPr lang="en-GB" dirty="0"/>
                    </a:p>
                  </a:txBody>
                  <a:tcPr>
                    <a:lnL w="19050" cmpd="sng">
                      <a:solidFill>
                        <a:schemeClr val="bg1"/>
                      </a:solidFill>
                      <a:prstDash val="solid"/>
                    </a:lnL>
                    <a:lnR w="19050" cmpd="sng">
                      <a:solidFill>
                        <a:schemeClr val="bg1"/>
                      </a:solidFill>
                      <a:prstDash val="solid"/>
                    </a:lnR>
                    <a:lnT w="19050" cmpd="sng">
                      <a:solidFill>
                        <a:schemeClr val="bg1"/>
                      </a:solidFill>
                      <a:prstDash val="solid"/>
                    </a:lnT>
                    <a:lnB w="19050" cmpd="sng">
                      <a:solidFill>
                        <a:schemeClr val="bg1"/>
                      </a:solidFill>
                      <a:prstDash val="solid"/>
                    </a:lnB>
                  </a:tcPr>
                </a:tc>
                <a:extLst>
                  <a:ext uri="{0D108BD9-81ED-4DB2-BD59-A6C34878D82A}">
                    <a16:rowId xmlns:a16="http://schemas.microsoft.com/office/drawing/2014/main" val="783926645"/>
                  </a:ext>
                </a:extLst>
              </a:tr>
            </a:tbl>
          </a:graphicData>
        </a:graphic>
      </p:graphicFrame>
    </p:spTree>
    <p:extLst>
      <p:ext uri="{BB962C8B-B14F-4D97-AF65-F5344CB8AC3E}">
        <p14:creationId xmlns:p14="http://schemas.microsoft.com/office/powerpoint/2010/main" val="326455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0269-A90E-4521-88B2-DF46BEEE338E}"/>
              </a:ext>
            </a:extLst>
          </p:cNvPr>
          <p:cNvSpPr>
            <a:spLocks noGrp="1"/>
          </p:cNvSpPr>
          <p:nvPr>
            <p:ph type="title"/>
          </p:nvPr>
        </p:nvSpPr>
        <p:spPr/>
        <p:txBody>
          <a:bodyPr>
            <a:normAutofit fontScale="90000"/>
          </a:bodyPr>
          <a:lstStyle/>
          <a:p>
            <a:pPr>
              <a:spcAft>
                <a:spcPts val="0"/>
              </a:spcAft>
            </a:pPr>
            <a:r>
              <a:rPr lang="en-GB" b="1" u="sng" dirty="0">
                <a:latin typeface="Arial Black" panose="020B0A04020102020204" pitchFamily="34" charset="0"/>
              </a:rPr>
              <a:t>As a faith community  </a:t>
            </a:r>
            <a:r>
              <a:rPr lang="en-GB" b="1" dirty="0"/>
              <a:t>We will commit to….</a:t>
            </a:r>
            <a:br>
              <a:rPr lang="en-GB" b="1" dirty="0"/>
            </a:br>
            <a:endParaRPr lang="en-GB" dirty="0"/>
          </a:p>
        </p:txBody>
      </p:sp>
      <p:graphicFrame>
        <p:nvGraphicFramePr>
          <p:cNvPr id="5" name="Table 4">
            <a:extLst>
              <a:ext uri="{FF2B5EF4-FFF2-40B4-BE49-F238E27FC236}">
                <a16:creationId xmlns:a16="http://schemas.microsoft.com/office/drawing/2014/main" id="{71A870CF-CDB9-42DA-9C36-AD777AD32B45}"/>
              </a:ext>
            </a:extLst>
          </p:cNvPr>
          <p:cNvGraphicFramePr>
            <a:graphicFrameLocks noGrp="1"/>
          </p:cNvGraphicFramePr>
          <p:nvPr>
            <p:extLst>
              <p:ext uri="{D42A27DB-BD31-4B8C-83A1-F6EECF244321}">
                <p14:modId xmlns:p14="http://schemas.microsoft.com/office/powerpoint/2010/main" val="855234889"/>
              </p:ext>
            </p:extLst>
          </p:nvPr>
        </p:nvGraphicFramePr>
        <p:xfrm>
          <a:off x="749300" y="1244600"/>
          <a:ext cx="10952370" cy="5306689"/>
        </p:xfrm>
        <a:graphic>
          <a:graphicData uri="http://schemas.openxmlformats.org/drawingml/2006/table">
            <a:tbl>
              <a:tblPr firstRow="1" firstCol="1" bandRow="1">
                <a:tableStyleId>{5C22544A-7EE6-4342-B048-85BDC9FD1C3A}</a:tableStyleId>
              </a:tblPr>
              <a:tblGrid>
                <a:gridCol w="4775200">
                  <a:extLst>
                    <a:ext uri="{9D8B030D-6E8A-4147-A177-3AD203B41FA5}">
                      <a16:colId xmlns:a16="http://schemas.microsoft.com/office/drawing/2014/main" val="568104915"/>
                    </a:ext>
                  </a:extLst>
                </a:gridCol>
                <a:gridCol w="6177170">
                  <a:extLst>
                    <a:ext uri="{9D8B030D-6E8A-4147-A177-3AD203B41FA5}">
                      <a16:colId xmlns:a16="http://schemas.microsoft.com/office/drawing/2014/main" val="4201762690"/>
                    </a:ext>
                  </a:extLst>
                </a:gridCol>
              </a:tblGrid>
              <a:tr h="1471072">
                <a:tc>
                  <a:txBody>
                    <a:bodyPr/>
                    <a:lstStyle/>
                    <a:p>
                      <a:pPr algn="ctr">
                        <a:spcAft>
                          <a:spcPts val="0"/>
                        </a:spcAft>
                      </a:pPr>
                      <a:r>
                        <a:rPr lang="en-GB" sz="2400" dirty="0">
                          <a:effectLst/>
                        </a:rPr>
                        <a:t>Act to change our life Style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l">
                        <a:spcAft>
                          <a:spcPts val="0"/>
                        </a:spcAft>
                      </a:pPr>
                      <a:r>
                        <a:rPr lang="en-GB" sz="1800" b="0" dirty="0">
                          <a:solidFill>
                            <a:schemeClr val="tx1"/>
                          </a:solidFill>
                          <a:effectLst/>
                        </a:rPr>
                        <a:t>Change to renewable energy tariff, use low energy products, highlight events like </a:t>
                      </a:r>
                      <a:r>
                        <a:rPr lang="en-GB" sz="1800" b="0" i="1" dirty="0">
                          <a:solidFill>
                            <a:schemeClr val="tx1"/>
                          </a:solidFill>
                          <a:effectLst/>
                        </a:rPr>
                        <a:t>Walk to Church Sunday</a:t>
                      </a:r>
                      <a:r>
                        <a:rPr lang="en-GB" sz="1800" b="0" dirty="0">
                          <a:solidFill>
                            <a:schemeClr val="tx1"/>
                          </a:solidFill>
                          <a:effectLst/>
                        </a:rPr>
                        <a:t>,</a:t>
                      </a:r>
                    </a:p>
                    <a:p>
                      <a:pPr algn="l">
                        <a:spcAft>
                          <a:spcPts val="0"/>
                        </a:spcAft>
                      </a:pPr>
                      <a:r>
                        <a:rPr lang="en-GB" sz="1800" b="0" dirty="0">
                          <a:solidFill>
                            <a:schemeClr val="tx1"/>
                          </a:solidFill>
                          <a:effectLst/>
                        </a:rPr>
                        <a:t>use less paper, use real cups when possible and otherwise recyclable.  Turn heating down 1 degree </a:t>
                      </a:r>
                    </a:p>
                  </a:txBody>
                  <a:tcPr marL="108000" marR="51014" marT="0" marB="0" anchor="c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2237982459"/>
                  </a:ext>
                </a:extLst>
              </a:tr>
              <a:tr h="2136146">
                <a:tc>
                  <a:txBody>
                    <a:bodyPr/>
                    <a:lstStyle/>
                    <a:p>
                      <a:pPr algn="ctr">
                        <a:spcAft>
                          <a:spcPts val="0"/>
                        </a:spcAft>
                      </a:pPr>
                      <a:r>
                        <a:rPr lang="en-GB" sz="2400" dirty="0">
                          <a:effectLst/>
                        </a:rPr>
                        <a:t>Act to better care for our neighbour</a:t>
                      </a:r>
                      <a:br>
                        <a:rPr lang="en-GB" sz="900" dirty="0">
                          <a:effectLst/>
                        </a:rPr>
                      </a:b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ctr">
                        <a:spcAft>
                          <a:spcPts val="0"/>
                        </a:spcAft>
                      </a:pPr>
                      <a:endParaRPr lang="en-GB" sz="1800" dirty="0">
                        <a:effectLst/>
                      </a:endParaRPr>
                    </a:p>
                    <a:p>
                      <a:pPr algn="l">
                        <a:spcAft>
                          <a:spcPts val="0"/>
                        </a:spcAft>
                      </a:pPr>
                      <a:r>
                        <a:rPr lang="en-GB" sz="1800" dirty="0">
                          <a:effectLst/>
                        </a:rPr>
                        <a:t>Support a charity locally and overseas that encourages tree planting, sustainable farming, Fairtrade, education. </a:t>
                      </a:r>
                    </a:p>
                    <a:p>
                      <a:pPr algn="l">
                        <a:spcAft>
                          <a:spcPts val="0"/>
                        </a:spcAft>
                      </a:pPr>
                      <a:r>
                        <a:rPr lang="en-GB" sz="1800" dirty="0">
                          <a:effectLst/>
                        </a:rPr>
                        <a:t>Collect recyclables for charity. </a:t>
                      </a:r>
                    </a:p>
                    <a:p>
                      <a:pPr algn="l">
                        <a:spcAft>
                          <a:spcPts val="0"/>
                        </a:spcAft>
                      </a:pPr>
                      <a:r>
                        <a:rPr lang="en-GB" sz="1800" dirty="0">
                          <a:effectLst/>
                        </a:rPr>
                        <a:t>Invite neighbours in, offer hospitality, adapt for disability access. Bring people to our worship.</a:t>
                      </a:r>
                    </a:p>
                    <a:p>
                      <a:pPr algn="l">
                        <a:spcAft>
                          <a:spcPts val="0"/>
                        </a:spcAft>
                      </a:pPr>
                      <a:r>
                        <a:rPr lang="en-GB" sz="1800" dirty="0">
                          <a:effectLst/>
                        </a:rPr>
                        <a:t>Use ethically sourced products, Fairtrade teas and coffees. </a:t>
                      </a:r>
                    </a:p>
                    <a:p>
                      <a:pPr algn="ctr">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51014" marT="0" marB="0" anchor="ctr"/>
                </a:tc>
                <a:extLst>
                  <a:ext uri="{0D108BD9-81ED-4DB2-BD59-A6C34878D82A}">
                    <a16:rowId xmlns:a16="http://schemas.microsoft.com/office/drawing/2014/main" val="1869801932"/>
                  </a:ext>
                </a:extLst>
              </a:tr>
              <a:tr h="1641057">
                <a:tc>
                  <a:txBody>
                    <a:bodyPr/>
                    <a:lstStyle/>
                    <a:p>
                      <a:pPr algn="ctr">
                        <a:spcAft>
                          <a:spcPts val="0"/>
                        </a:spcAft>
                      </a:pPr>
                      <a:r>
                        <a:rPr lang="en-GB" sz="2400" dirty="0">
                          <a:effectLst/>
                        </a:rPr>
                        <a:t>Act to secure a better future for all creation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l">
                        <a:spcAft>
                          <a:spcPts val="0"/>
                        </a:spcAft>
                      </a:pPr>
                      <a:r>
                        <a:rPr lang="en-GB" sz="1800" kern="1200" dirty="0">
                          <a:solidFill>
                            <a:schemeClr val="dk1"/>
                          </a:solidFill>
                          <a:effectLst/>
                          <a:latin typeface="+mn-lt"/>
                          <a:ea typeface="+mn-ea"/>
                          <a:cs typeface="+mn-cs"/>
                        </a:rPr>
                        <a:t>Green any land around our place of worship. Try to create less waste, less plastic. Use electronic mailing where possible.  Look at improving your energy efficiency. Use </a:t>
                      </a:r>
                      <a:r>
                        <a:rPr lang="en-GB" sz="1800" dirty="0">
                          <a:effectLst/>
                        </a:rPr>
                        <a:t>cleaning products without harmful chemicals </a:t>
                      </a:r>
                      <a:endParaRPr lang="en-GB" sz="1800" kern="1200" dirty="0">
                        <a:solidFill>
                          <a:schemeClr val="dk1"/>
                        </a:solidFill>
                        <a:effectLst/>
                        <a:latin typeface="+mn-lt"/>
                        <a:ea typeface="+mn-ea"/>
                        <a:cs typeface="+mn-cs"/>
                      </a:endParaRPr>
                    </a:p>
                    <a:p>
                      <a:pPr algn="l">
                        <a:spcAft>
                          <a:spcPts val="0"/>
                        </a:spcAft>
                      </a:pPr>
                      <a:r>
                        <a:rPr lang="en-GB" sz="1800" kern="1200" dirty="0">
                          <a:solidFill>
                            <a:schemeClr val="dk1"/>
                          </a:solidFill>
                          <a:effectLst/>
                          <a:latin typeface="+mn-lt"/>
                          <a:ea typeface="+mn-ea"/>
                          <a:cs typeface="+mn-cs"/>
                        </a:rPr>
                        <a:t>Look at eco church awards: </a:t>
                      </a:r>
                      <a:r>
                        <a:rPr lang="en-GB" sz="1800" dirty="0">
                          <a:hlinkClick r:id="rId2"/>
                        </a:rPr>
                        <a:t>https://ecochurch.arocha.org.uk/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51014" marT="0" marB="0" anchor="c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3685192260"/>
                  </a:ext>
                </a:extLst>
              </a:tr>
            </a:tbl>
          </a:graphicData>
        </a:graphic>
      </p:graphicFrame>
    </p:spTree>
    <p:extLst>
      <p:ext uri="{BB962C8B-B14F-4D97-AF65-F5344CB8AC3E}">
        <p14:creationId xmlns:p14="http://schemas.microsoft.com/office/powerpoint/2010/main" val="420262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6725-DF00-4E81-84C6-E3227E08EE47}"/>
              </a:ext>
            </a:extLst>
          </p:cNvPr>
          <p:cNvSpPr>
            <a:spLocks noGrp="1"/>
          </p:cNvSpPr>
          <p:nvPr>
            <p:ph type="title"/>
          </p:nvPr>
        </p:nvSpPr>
        <p:spPr/>
        <p:txBody>
          <a:bodyPr>
            <a:normAutofit/>
          </a:bodyPr>
          <a:lstStyle/>
          <a:p>
            <a:pPr algn="ctr"/>
            <a:r>
              <a:rPr lang="en-GB" dirty="0">
                <a:latin typeface="Arial Black" panose="020B0A04020102020204" pitchFamily="34" charset="0"/>
              </a:rPr>
              <a:t>In the wider world</a:t>
            </a:r>
            <a:br>
              <a:rPr lang="en-GB" dirty="0">
                <a:latin typeface="Arial Black" panose="020B0A04020102020204" pitchFamily="34" charset="0"/>
              </a:rPr>
            </a:br>
            <a:r>
              <a:rPr lang="en-GB" dirty="0"/>
              <a:t>– I will support a commitment to:</a:t>
            </a:r>
          </a:p>
        </p:txBody>
      </p:sp>
      <p:graphicFrame>
        <p:nvGraphicFramePr>
          <p:cNvPr id="4" name="Table 3">
            <a:extLst>
              <a:ext uri="{FF2B5EF4-FFF2-40B4-BE49-F238E27FC236}">
                <a16:creationId xmlns:a16="http://schemas.microsoft.com/office/drawing/2014/main" id="{B0F0657E-E047-4170-A281-B741436AD762}"/>
              </a:ext>
            </a:extLst>
          </p:cNvPr>
          <p:cNvGraphicFramePr>
            <a:graphicFrameLocks noGrp="1"/>
          </p:cNvGraphicFramePr>
          <p:nvPr>
            <p:extLst>
              <p:ext uri="{D42A27DB-BD31-4B8C-83A1-F6EECF244321}">
                <p14:modId xmlns:p14="http://schemas.microsoft.com/office/powerpoint/2010/main" val="2306097516"/>
              </p:ext>
            </p:extLst>
          </p:nvPr>
        </p:nvGraphicFramePr>
        <p:xfrm>
          <a:off x="834887" y="1631852"/>
          <a:ext cx="10972800" cy="4833375"/>
        </p:xfrm>
        <a:graphic>
          <a:graphicData uri="http://schemas.openxmlformats.org/drawingml/2006/table">
            <a:tbl>
              <a:tblPr firstRow="1" firstCol="1" bandRow="1">
                <a:tableStyleId>{5C22544A-7EE6-4342-B048-85BDC9FD1C3A}</a:tableStyleId>
              </a:tblPr>
              <a:tblGrid>
                <a:gridCol w="4707169">
                  <a:extLst>
                    <a:ext uri="{9D8B030D-6E8A-4147-A177-3AD203B41FA5}">
                      <a16:colId xmlns:a16="http://schemas.microsoft.com/office/drawing/2014/main" val="568104915"/>
                    </a:ext>
                  </a:extLst>
                </a:gridCol>
                <a:gridCol w="6265631">
                  <a:extLst>
                    <a:ext uri="{9D8B030D-6E8A-4147-A177-3AD203B41FA5}">
                      <a16:colId xmlns:a16="http://schemas.microsoft.com/office/drawing/2014/main" val="4201762690"/>
                    </a:ext>
                  </a:extLst>
                </a:gridCol>
              </a:tblGrid>
              <a:tr h="1579394">
                <a:tc>
                  <a:txBody>
                    <a:bodyPr/>
                    <a:lstStyle/>
                    <a:p>
                      <a:pPr algn="ctr">
                        <a:spcAft>
                          <a:spcPts val="0"/>
                        </a:spcAft>
                      </a:pPr>
                      <a:r>
                        <a:rPr lang="en-GB" sz="2400" dirty="0">
                          <a:effectLst/>
                        </a:rPr>
                        <a:t>Act to change my life Style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lnB w="19050" cap="flat" cmpd="sng" algn="ctr">
                      <a:solidFill>
                        <a:schemeClr val="bg1"/>
                      </a:solidFill>
                      <a:prstDash val="solid"/>
                      <a:round/>
                      <a:headEnd type="none" w="med" len="med"/>
                      <a:tailEnd type="none" w="med" len="med"/>
                    </a:lnB>
                    <a:solidFill>
                      <a:srgbClr val="9A263F"/>
                    </a:solidFill>
                  </a:tcPr>
                </a:tc>
                <a:tc>
                  <a:txBody>
                    <a:bodyPr/>
                    <a:lstStyle/>
                    <a:p>
                      <a:pPr algn="l">
                        <a:spcAft>
                          <a:spcPts val="0"/>
                        </a:spcAft>
                      </a:pPr>
                      <a:r>
                        <a:rPr lang="en-GB" sz="2000" b="0" dirty="0">
                          <a:solidFill>
                            <a:schemeClr val="tx1"/>
                          </a:solidFill>
                          <a:effectLst/>
                        </a:rPr>
                        <a:t>Support my local community with greening projects, litter picks, tree planting, recycling schemes. </a:t>
                      </a:r>
                    </a:p>
                    <a:p>
                      <a:pPr algn="l">
                        <a:spcAft>
                          <a:spcPts val="0"/>
                        </a:spcAft>
                      </a:pPr>
                      <a:r>
                        <a:rPr lang="en-GB" sz="2000" b="0" dirty="0">
                          <a:solidFill>
                            <a:schemeClr val="tx1"/>
                          </a:solidFill>
                          <a:effectLst/>
                        </a:rPr>
                        <a:t>Lobby for national changes like green and affordable transport. Supporting cycling and foot path routes.  </a:t>
                      </a:r>
                    </a:p>
                  </a:txBody>
                  <a:tcPr marL="108000" marR="51014" marT="0" marB="0" anchor="c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2237982459"/>
                  </a:ext>
                </a:extLst>
              </a:tr>
              <a:tr h="1729054">
                <a:tc>
                  <a:txBody>
                    <a:bodyPr/>
                    <a:lstStyle/>
                    <a:p>
                      <a:pPr algn="ctr">
                        <a:spcAft>
                          <a:spcPts val="0"/>
                        </a:spcAft>
                      </a:pPr>
                      <a:r>
                        <a:rPr lang="en-GB" sz="2400">
                          <a:effectLst/>
                        </a:rPr>
                        <a:t>Act </a:t>
                      </a:r>
                      <a:r>
                        <a:rPr lang="en-GB" sz="2400" dirty="0">
                          <a:effectLst/>
                        </a:rPr>
                        <a:t>to better care for my neighbour </a:t>
                      </a:r>
                    </a:p>
                    <a:p>
                      <a:pPr algn="ctr">
                        <a:spcAft>
                          <a:spcPts val="0"/>
                        </a:spcAft>
                      </a:pPr>
                      <a:br>
                        <a:rPr lang="en-GB" sz="900" dirty="0">
                          <a:effectLst/>
                        </a:rPr>
                      </a:b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A263F"/>
                    </a:solidFill>
                  </a:tcPr>
                </a:tc>
                <a:tc>
                  <a:txBody>
                    <a:bodyPr/>
                    <a:lstStyle/>
                    <a:p>
                      <a:pPr algn="l">
                        <a:spcAft>
                          <a:spcPts val="0"/>
                        </a:spcAft>
                      </a:pPr>
                      <a:r>
                        <a:rPr lang="en-GB" sz="2000" dirty="0">
                          <a:effectLst/>
                        </a:rPr>
                        <a:t>Get involved in civil society -serve as a local councillor, volunteer in local neighbourhood group, lobby councillors and your MP.  Look at what I could do build community in my own street. </a:t>
                      </a:r>
                    </a:p>
                    <a:p>
                      <a:pPr algn="l">
                        <a:spcAft>
                          <a:spcPts val="0"/>
                        </a:spcAft>
                      </a:pPr>
                      <a:r>
                        <a:rPr lang="en-GB" sz="2000" dirty="0">
                          <a:effectLst/>
                        </a:rPr>
                        <a:t>Campaign and fund raise for a global charity.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51014" marT="0" marB="0" anchor="ctr">
                    <a:lnL w="1905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69801932"/>
                  </a:ext>
                </a:extLst>
              </a:tr>
              <a:tr h="1524927">
                <a:tc>
                  <a:txBody>
                    <a:bodyPr/>
                    <a:lstStyle/>
                    <a:p>
                      <a:pPr algn="ctr">
                        <a:spcAft>
                          <a:spcPts val="0"/>
                        </a:spcAft>
                      </a:pPr>
                      <a:r>
                        <a:rPr lang="en-GB" sz="2400" dirty="0">
                          <a:effectLst/>
                        </a:rPr>
                        <a:t>Act to secure a better future for all creation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263F"/>
                    </a:solidFill>
                  </a:tcPr>
                </a:tc>
                <a:tc>
                  <a:txBody>
                    <a:bodyPr/>
                    <a:lstStyle/>
                    <a:p>
                      <a:pPr algn="l">
                        <a:spcAft>
                          <a:spcPts val="0"/>
                        </a:spcAft>
                      </a:pPr>
                      <a:r>
                        <a:rPr lang="en-GB" sz="2000" kern="1200" dirty="0">
                          <a:solidFill>
                            <a:schemeClr val="dk1"/>
                          </a:solidFill>
                          <a:effectLst/>
                          <a:latin typeface="+mn-lt"/>
                          <a:ea typeface="+mn-ea"/>
                          <a:cs typeface="+mn-cs"/>
                        </a:rPr>
                        <a:t>Support petitions asking government to bring in legislation to use less fossil fuel ( Christian Aid ) </a:t>
                      </a:r>
                    </a:p>
                    <a:p>
                      <a:pPr algn="l">
                        <a:spcAft>
                          <a:spcPts val="0"/>
                        </a:spcAft>
                      </a:pPr>
                      <a:r>
                        <a:rPr lang="en-GB" sz="2000" kern="1200" dirty="0">
                          <a:solidFill>
                            <a:schemeClr val="dk1"/>
                          </a:solidFill>
                          <a:effectLst/>
                          <a:latin typeface="+mn-lt"/>
                          <a:ea typeface="+mn-ea"/>
                          <a:cs typeface="+mn-cs"/>
                        </a:rPr>
                        <a:t>Help a nature group.  Speak up.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510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3685192260"/>
                  </a:ext>
                </a:extLst>
              </a:tr>
            </a:tbl>
          </a:graphicData>
        </a:graphic>
      </p:graphicFrame>
      <p:graphicFrame>
        <p:nvGraphicFramePr>
          <p:cNvPr id="3" name="Table 2">
            <a:extLst>
              <a:ext uri="{FF2B5EF4-FFF2-40B4-BE49-F238E27FC236}">
                <a16:creationId xmlns:a16="http://schemas.microsoft.com/office/drawing/2014/main" id="{823FB152-B40A-493C-9F87-C59531B9129C}"/>
              </a:ext>
            </a:extLst>
          </p:cNvPr>
          <p:cNvGraphicFramePr>
            <a:graphicFrameLocks noGrp="1"/>
          </p:cNvGraphicFramePr>
          <p:nvPr>
            <p:extLst>
              <p:ext uri="{D42A27DB-BD31-4B8C-83A1-F6EECF244321}">
                <p14:modId xmlns:p14="http://schemas.microsoft.com/office/powerpoint/2010/main" val="1460963696"/>
              </p:ext>
            </p:extLst>
          </p:nvPr>
        </p:nvGraphicFramePr>
        <p:xfrm>
          <a:off x="12471400" y="3505200"/>
          <a:ext cx="208280" cy="365760"/>
        </p:xfrm>
        <a:graphic>
          <a:graphicData uri="http://schemas.openxmlformats.org/drawingml/2006/table">
            <a:tbl>
              <a:tblPr/>
              <a:tblGrid>
                <a:gridCol w="208280">
                  <a:extLst>
                    <a:ext uri="{9D8B030D-6E8A-4147-A177-3AD203B41FA5}">
                      <a16:colId xmlns:a16="http://schemas.microsoft.com/office/drawing/2014/main" val="2112908129"/>
                    </a:ext>
                  </a:extLst>
                </a:gridCol>
              </a:tblGrid>
              <a:tr h="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22229932"/>
                  </a:ext>
                </a:extLst>
              </a:tr>
            </a:tbl>
          </a:graphicData>
        </a:graphic>
      </p:graphicFrame>
      <p:graphicFrame>
        <p:nvGraphicFramePr>
          <p:cNvPr id="5" name="Table 4">
            <a:extLst>
              <a:ext uri="{FF2B5EF4-FFF2-40B4-BE49-F238E27FC236}">
                <a16:creationId xmlns:a16="http://schemas.microsoft.com/office/drawing/2014/main" id="{DADBF7C9-67AB-463B-BF19-3D81201DEB87}"/>
              </a:ext>
            </a:extLst>
          </p:cNvPr>
          <p:cNvGraphicFramePr>
            <a:graphicFrameLocks noGrp="1"/>
          </p:cNvGraphicFramePr>
          <p:nvPr/>
        </p:nvGraphicFramePr>
        <p:xfrm>
          <a:off x="12407900" y="850900"/>
          <a:ext cx="208280" cy="365760"/>
        </p:xfrm>
        <a:graphic>
          <a:graphicData uri="http://schemas.openxmlformats.org/drawingml/2006/table">
            <a:tbl>
              <a:tblPr/>
              <a:tblGrid>
                <a:gridCol w="208280">
                  <a:extLst>
                    <a:ext uri="{9D8B030D-6E8A-4147-A177-3AD203B41FA5}">
                      <a16:colId xmlns:a16="http://schemas.microsoft.com/office/drawing/2014/main" val="1622844993"/>
                    </a:ext>
                  </a:extLst>
                </a:gridCol>
              </a:tblGrid>
              <a:tr h="0">
                <a:tc>
                  <a:txBody>
                    <a:bodyPr/>
                    <a:lstStyle/>
                    <a:p>
                      <a:endParaRPr lang="en-GB"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4287339084"/>
                  </a:ext>
                </a:extLst>
              </a:tr>
            </a:tbl>
          </a:graphicData>
        </a:graphic>
      </p:graphicFrame>
    </p:spTree>
    <p:extLst>
      <p:ext uri="{BB962C8B-B14F-4D97-AF65-F5344CB8AC3E}">
        <p14:creationId xmlns:p14="http://schemas.microsoft.com/office/powerpoint/2010/main" val="391421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D681-B319-4D65-9D1A-CE9AEC8634E2}"/>
              </a:ext>
            </a:extLst>
          </p:cNvPr>
          <p:cNvSpPr>
            <a:spLocks noGrp="1"/>
          </p:cNvSpPr>
          <p:nvPr>
            <p:ph type="title"/>
          </p:nvPr>
        </p:nvSpPr>
        <p:spPr>
          <a:xfrm>
            <a:off x="321732" y="804335"/>
            <a:ext cx="6866468" cy="1917518"/>
          </a:xfrm>
        </p:spPr>
        <p:txBody>
          <a:bodyPr vert="horz" lIns="91440" tIns="45720" rIns="91440" bIns="45720" rtlCol="0" anchor="ctr">
            <a:normAutofit fontScale="90000"/>
          </a:bodyPr>
          <a:lstStyle/>
          <a:p>
            <a:r>
              <a:rPr lang="en-US" sz="2800" dirty="0">
                <a:solidFill>
                  <a:srgbClr val="FF0000"/>
                </a:solidFill>
              </a:rPr>
              <a:t>  </a:t>
            </a:r>
            <a:br>
              <a:rPr lang="en-US" sz="2800" dirty="0">
                <a:solidFill>
                  <a:srgbClr val="FF0000"/>
                </a:solidFill>
              </a:rPr>
            </a:br>
            <a:r>
              <a:rPr lang="en-US" sz="4900" dirty="0">
                <a:solidFill>
                  <a:srgbClr val="FF9933"/>
                </a:solidFill>
                <a:latin typeface="Arial Black" panose="020B0A04020102020204" pitchFamily="34" charset="0"/>
              </a:rPr>
              <a:t>One World Week 2019  </a:t>
            </a:r>
            <a:br>
              <a:rPr lang="en-US" sz="2800" dirty="0"/>
            </a:br>
            <a:endParaRPr lang="en-US" sz="2800" dirty="0"/>
          </a:p>
        </p:txBody>
      </p:sp>
      <p:sp>
        <p:nvSpPr>
          <p:cNvPr id="3" name="Content Placeholder 2">
            <a:extLst>
              <a:ext uri="{FF2B5EF4-FFF2-40B4-BE49-F238E27FC236}">
                <a16:creationId xmlns:a16="http://schemas.microsoft.com/office/drawing/2014/main" id="{1ABE9A60-B2E9-4711-A101-6151822CDD56}"/>
              </a:ext>
            </a:extLst>
          </p:cNvPr>
          <p:cNvSpPr>
            <a:spLocks noGrp="1"/>
          </p:cNvSpPr>
          <p:nvPr>
            <p:ph sz="half" idx="1"/>
          </p:nvPr>
        </p:nvSpPr>
        <p:spPr>
          <a:xfrm>
            <a:off x="321732" y="2557670"/>
            <a:ext cx="6866467" cy="3495996"/>
          </a:xfrm>
        </p:spPr>
        <p:txBody>
          <a:bodyPr vert="horz" lIns="91440" tIns="45720" rIns="91440" bIns="45720" rtlCol="0" anchor="t">
            <a:normAutofit/>
          </a:bodyPr>
          <a:lstStyle/>
          <a:p>
            <a:pPr marL="0" indent="0">
              <a:buNone/>
            </a:pPr>
            <a:endParaRPr lang="en-US" sz="2400" dirty="0"/>
          </a:p>
          <a:p>
            <a:pPr marL="0" indent="0">
              <a:buNone/>
            </a:pPr>
            <a:r>
              <a:rPr lang="en-US" sz="2400" dirty="0"/>
              <a:t>Seeks to engage us in addressing: </a:t>
            </a:r>
          </a:p>
          <a:p>
            <a:pPr>
              <a:buFont typeface="Wingdings" panose="05000000000000000000" pitchFamily="2" charset="2"/>
              <a:buChar char="Ø"/>
            </a:pPr>
            <a:r>
              <a:rPr lang="en-US" dirty="0"/>
              <a:t>How INTERCONNECTED climate and nature are with our lifestyles</a:t>
            </a:r>
          </a:p>
          <a:p>
            <a:pPr>
              <a:buFont typeface="Wingdings" panose="05000000000000000000" pitchFamily="2" charset="2"/>
              <a:buChar char="Ø"/>
            </a:pPr>
            <a:r>
              <a:rPr lang="en-US" dirty="0"/>
              <a:t>Our RESPONSIBILITY to secure a future for our children</a:t>
            </a:r>
          </a:p>
          <a:p>
            <a:pPr>
              <a:buFont typeface="Wingdings" panose="05000000000000000000" pitchFamily="2" charset="2"/>
              <a:buChar char="Ø"/>
            </a:pPr>
            <a:r>
              <a:rPr lang="en-US" dirty="0"/>
              <a:t>And the URGENCY to act now </a:t>
            </a:r>
          </a:p>
        </p:txBody>
      </p:sp>
      <p:sp>
        <p:nvSpPr>
          <p:cNvPr id="2056" name="Rectangle 74">
            <a:extLst>
              <a:ext uri="{FF2B5EF4-FFF2-40B4-BE49-F238E27FC236}">
                <a16:creationId xmlns:a16="http://schemas.microsoft.com/office/drawing/2014/main" id="{61445B8C-D724-4F73-AB77-3CCE4E82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      ">
            <a:extLst>
              <a:ext uri="{FF2B5EF4-FFF2-40B4-BE49-F238E27FC236}">
                <a16:creationId xmlns:a16="http://schemas.microsoft.com/office/drawing/2014/main" id="{43C69D0F-3C6A-47B6-86A9-144E90772BA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7300237" y="608649"/>
            <a:ext cx="4657345" cy="2619755"/>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99905336-A7CD-4C75-9E77-C704674F4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54" name="Picture 6">
            <a:extLst>
              <a:ext uri="{FF2B5EF4-FFF2-40B4-BE49-F238E27FC236}">
                <a16:creationId xmlns:a16="http://schemas.microsoft.com/office/drawing/2014/main" id="{63F6063D-7B41-4BF0-B295-CD86BC479860}"/>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7873882" y="4344985"/>
            <a:ext cx="3996386" cy="1560732"/>
          </a:xfrm>
          <a:prstGeom prst="rect">
            <a:avLst/>
          </a:prstGeom>
          <a:solidFill>
            <a:schemeClr val="tx1"/>
          </a:solidFill>
        </p:spPr>
      </p:pic>
      <p:sp>
        <p:nvSpPr>
          <p:cNvPr id="5" name="Rectangle 4">
            <a:extLst>
              <a:ext uri="{FF2B5EF4-FFF2-40B4-BE49-F238E27FC236}">
                <a16:creationId xmlns:a16="http://schemas.microsoft.com/office/drawing/2014/main" id="{2409DB01-3B35-47A9-8FCB-44B7AB4E4269}"/>
              </a:ext>
            </a:extLst>
          </p:cNvPr>
          <p:cNvSpPr/>
          <p:nvPr/>
        </p:nvSpPr>
        <p:spPr>
          <a:xfrm>
            <a:off x="6821514" y="6334119"/>
            <a:ext cx="5048754" cy="369332"/>
          </a:xfrm>
          <a:prstGeom prst="rect">
            <a:avLst/>
          </a:prstGeom>
        </p:spPr>
        <p:txBody>
          <a:bodyPr wrap="none">
            <a:spAutoFit/>
          </a:bodyPr>
          <a:lstStyle/>
          <a:p>
            <a:r>
              <a:rPr lang="en-GB" dirty="0">
                <a:solidFill>
                  <a:srgbClr val="65D7FF"/>
                </a:solidFill>
                <a:hlinkClick r:id="rId5">
                  <a:extLst>
                    <a:ext uri="{A12FA001-AC4F-418D-AE19-62706E023703}">
                      <ahyp:hlinkClr xmlns:ahyp="http://schemas.microsoft.com/office/drawing/2018/hyperlinkcolor" val="tx"/>
                    </a:ext>
                  </a:extLst>
                </a:hlinkClick>
              </a:rPr>
              <a:t>https://www.youtube.com/watch?v=zq4eCQCgQw8</a:t>
            </a:r>
            <a:endParaRPr lang="en-GB" dirty="0">
              <a:solidFill>
                <a:srgbClr val="65D7FF"/>
              </a:solidFill>
            </a:endParaRPr>
          </a:p>
        </p:txBody>
      </p:sp>
    </p:spTree>
    <p:extLst>
      <p:ext uri="{BB962C8B-B14F-4D97-AF65-F5344CB8AC3E}">
        <p14:creationId xmlns:p14="http://schemas.microsoft.com/office/powerpoint/2010/main" val="148756796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E94CB-C041-46D2-A02A-1C233A5B6CBB}"/>
              </a:ext>
            </a:extLst>
          </p:cNvPr>
          <p:cNvSpPr txBox="1"/>
          <p:nvPr/>
        </p:nvSpPr>
        <p:spPr>
          <a:xfrm>
            <a:off x="762001" y="803325"/>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chemeClr val="accent4">
                    <a:lumMod val="60000"/>
                    <a:lumOff val="40000"/>
                  </a:schemeClr>
                </a:solidFill>
                <a:latin typeface="Arial Black" panose="020B0A04020102020204" pitchFamily="34" charset="0"/>
                <a:ea typeface="+mj-ea"/>
                <a:cs typeface="+mj-cs"/>
              </a:rPr>
              <a:t>Blessing</a:t>
            </a:r>
            <a:r>
              <a:rPr lang="en-US" sz="4400" dirty="0">
                <a:solidFill>
                  <a:schemeClr val="accent4">
                    <a:lumMod val="60000"/>
                    <a:lumOff val="40000"/>
                  </a:schemeClr>
                </a:solidFill>
                <a:latin typeface="+mj-lt"/>
                <a:ea typeface="+mj-ea"/>
                <a:cs typeface="+mj-cs"/>
              </a:rPr>
              <a:t> </a:t>
            </a:r>
          </a:p>
        </p:txBody>
      </p:sp>
      <p:sp>
        <p:nvSpPr>
          <p:cNvPr id="3" name="Content Placeholder 2">
            <a:extLst>
              <a:ext uri="{FF2B5EF4-FFF2-40B4-BE49-F238E27FC236}">
                <a16:creationId xmlns:a16="http://schemas.microsoft.com/office/drawing/2014/main" id="{DEC88BCE-98CA-4998-A800-887E3DEEB1DB}"/>
              </a:ext>
            </a:extLst>
          </p:cNvPr>
          <p:cNvSpPr>
            <a:spLocks noGrp="1"/>
          </p:cNvSpPr>
          <p:nvPr>
            <p:ph sz="half" idx="1"/>
          </p:nvPr>
        </p:nvSpPr>
        <p:spPr>
          <a:xfrm>
            <a:off x="467324" y="1858781"/>
            <a:ext cx="5918486" cy="4694420"/>
          </a:xfrm>
        </p:spPr>
        <p:txBody>
          <a:bodyPr vert="horz" lIns="91440" tIns="45720" rIns="91440" bIns="45720" rtlCol="0" anchor="t">
            <a:normAutofit/>
          </a:bodyPr>
          <a:lstStyle/>
          <a:p>
            <a:pPr marL="0" lvl="0" fontAlgn="base">
              <a:spcBef>
                <a:spcPct val="0"/>
              </a:spcBef>
              <a:spcAft>
                <a:spcPct val="0"/>
              </a:spcAft>
            </a:pPr>
            <a:endParaRPr lang="en-US" altLang="en-US" sz="1800" b="1" dirty="0"/>
          </a:p>
          <a:p>
            <a:pPr marL="0" indent="0">
              <a:buNone/>
            </a:pPr>
            <a:r>
              <a:rPr lang="en-US" sz="2400" dirty="0"/>
              <a:t>Lord of all creation </a:t>
            </a:r>
          </a:p>
          <a:p>
            <a:pPr marL="0" indent="0">
              <a:buNone/>
            </a:pPr>
            <a:r>
              <a:rPr lang="en-US" sz="2400" dirty="0"/>
              <a:t>We thank you for all the wonders of the universe. We praise you for this opportunity to come together this day as part of the family of all humankind. </a:t>
            </a:r>
          </a:p>
          <a:p>
            <a:pPr marL="0" indent="0">
              <a:buNone/>
            </a:pPr>
            <a:r>
              <a:rPr lang="en-US" sz="2400" dirty="0"/>
              <a:t>May our prayers and actions help to build a just , more equal, inclusive and peaceful world that safeguards environmental resources now and for future generations. </a:t>
            </a:r>
          </a:p>
          <a:p>
            <a:pPr marL="0" indent="0">
              <a:buNone/>
            </a:pPr>
            <a:r>
              <a:rPr lang="en-US" sz="2400" dirty="0"/>
              <a:t>May the Lord Bless us and all our endeavours in committing to these pledges to act now ……</a:t>
            </a:r>
          </a:p>
          <a:p>
            <a:pPr marL="0"/>
            <a:endParaRPr lang="en-US" sz="1800" dirty="0"/>
          </a:p>
        </p:txBody>
      </p:sp>
      <p:sp>
        <p:nvSpPr>
          <p:cNvPr id="36" name="Freeform: Shape 3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https://www.oneworldweek.org/uploads/resources/oww-2019-illustration-RGB.jpg">
            <a:extLst>
              <a:ext uri="{FF2B5EF4-FFF2-40B4-BE49-F238E27FC236}">
                <a16:creationId xmlns:a16="http://schemas.microsoft.com/office/drawing/2014/main" id="{1F12CDA5-4B97-4110-A414-EA62FAA030C5}"/>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72583084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414275-11AD-45DE-A29E-B0AA592F9EFB}"/>
              </a:ext>
            </a:extLst>
          </p:cNvPr>
          <p:cNvSpPr>
            <a:spLocks noGrp="1"/>
          </p:cNvSpPr>
          <p:nvPr>
            <p:ph sz="half" idx="1"/>
          </p:nvPr>
        </p:nvSpPr>
        <p:spPr>
          <a:xfrm>
            <a:off x="1973384" y="2760662"/>
            <a:ext cx="9203267" cy="3216805"/>
          </a:xfrm>
        </p:spPr>
        <p:txBody>
          <a:bodyPr/>
          <a:lstStyle/>
          <a:p>
            <a:pPr marL="0" indent="0">
              <a:buNone/>
            </a:pPr>
            <a:r>
              <a:rPr lang="en-GB" dirty="0">
                <a:solidFill>
                  <a:schemeClr val="accent4">
                    <a:lumMod val="40000"/>
                    <a:lumOff val="60000"/>
                  </a:schemeClr>
                </a:solidFill>
              </a:rPr>
              <a:t> </a:t>
            </a:r>
            <a:r>
              <a:rPr lang="en-GB" sz="3600" b="1" dirty="0">
                <a:solidFill>
                  <a:schemeClr val="accent4">
                    <a:lumMod val="40000"/>
                    <a:lumOff val="60000"/>
                  </a:schemeClr>
                </a:solidFill>
              </a:rPr>
              <a:t>Maureen Thompson </a:t>
            </a:r>
            <a:r>
              <a:rPr lang="en-GB" sz="3200" dirty="0">
                <a:solidFill>
                  <a:schemeClr val="accent4">
                    <a:lumMod val="40000"/>
                    <a:lumOff val="60000"/>
                  </a:schemeClr>
                </a:solidFill>
              </a:rPr>
              <a:t>for ideas, text and design </a:t>
            </a:r>
          </a:p>
          <a:p>
            <a:endParaRPr lang="en-GB" dirty="0">
              <a:solidFill>
                <a:schemeClr val="accent4">
                  <a:lumMod val="40000"/>
                  <a:lumOff val="60000"/>
                </a:schemeClr>
              </a:solidFill>
            </a:endParaRPr>
          </a:p>
          <a:p>
            <a:pPr marL="0" indent="0">
              <a:buNone/>
            </a:pPr>
            <a:r>
              <a:rPr lang="en-GB" sz="3600" dirty="0">
                <a:solidFill>
                  <a:schemeClr val="accent4">
                    <a:lumMod val="40000"/>
                    <a:lumOff val="60000"/>
                  </a:schemeClr>
                </a:solidFill>
              </a:rPr>
              <a:t> </a:t>
            </a:r>
            <a:r>
              <a:rPr lang="en-GB" sz="3600" b="1" dirty="0" err="1">
                <a:solidFill>
                  <a:schemeClr val="accent4">
                    <a:lumMod val="40000"/>
                    <a:lumOff val="60000"/>
                  </a:schemeClr>
                </a:solidFill>
              </a:rPr>
              <a:t>Galih</a:t>
            </a:r>
            <a:r>
              <a:rPr lang="en-GB" sz="3600" b="1" dirty="0">
                <a:solidFill>
                  <a:schemeClr val="accent4">
                    <a:lumMod val="40000"/>
                    <a:lumOff val="60000"/>
                  </a:schemeClr>
                </a:solidFill>
              </a:rPr>
              <a:t> Reza</a:t>
            </a:r>
            <a:r>
              <a:rPr lang="en-GB" dirty="0">
                <a:solidFill>
                  <a:schemeClr val="accent4">
                    <a:lumMod val="40000"/>
                    <a:lumOff val="60000"/>
                  </a:schemeClr>
                </a:solidFill>
              </a:rPr>
              <a:t>, </a:t>
            </a:r>
            <a:r>
              <a:rPr lang="en-GB" sz="3600" b="1" dirty="0">
                <a:solidFill>
                  <a:schemeClr val="accent4">
                    <a:lumMod val="40000"/>
                    <a:lumOff val="60000"/>
                  </a:schemeClr>
                </a:solidFill>
              </a:rPr>
              <a:t>Artist</a:t>
            </a:r>
            <a:r>
              <a:rPr lang="en-GB" dirty="0">
                <a:solidFill>
                  <a:schemeClr val="accent4">
                    <a:lumMod val="40000"/>
                    <a:lumOff val="60000"/>
                  </a:schemeClr>
                </a:solidFill>
              </a:rPr>
              <a:t>,  </a:t>
            </a:r>
            <a:r>
              <a:rPr lang="en-GB" sz="3200" dirty="0">
                <a:solidFill>
                  <a:schemeClr val="accent4">
                    <a:lumMod val="40000"/>
                    <a:lumOff val="60000"/>
                  </a:schemeClr>
                </a:solidFill>
              </a:rPr>
              <a:t>for the Illustrations of Creation  </a:t>
            </a:r>
          </a:p>
          <a:p>
            <a:endParaRPr lang="en-GB" dirty="0">
              <a:solidFill>
                <a:schemeClr val="accent4">
                  <a:lumMod val="40000"/>
                  <a:lumOff val="60000"/>
                </a:schemeClr>
              </a:solidFill>
            </a:endParaRPr>
          </a:p>
          <a:p>
            <a:pPr marL="0" indent="0">
              <a:buNone/>
            </a:pPr>
            <a:r>
              <a:rPr lang="en-GB" dirty="0">
                <a:solidFill>
                  <a:schemeClr val="accent4">
                    <a:lumMod val="40000"/>
                    <a:lumOff val="60000"/>
                  </a:schemeClr>
                </a:solidFill>
              </a:rPr>
              <a:t> </a:t>
            </a:r>
            <a:r>
              <a:rPr lang="en-GB" sz="3600" b="1" dirty="0">
                <a:solidFill>
                  <a:schemeClr val="accent4">
                    <a:lumMod val="40000"/>
                    <a:lumOff val="60000"/>
                  </a:schemeClr>
                </a:solidFill>
              </a:rPr>
              <a:t>Webber Design </a:t>
            </a:r>
            <a:r>
              <a:rPr lang="en-GB" sz="3200" dirty="0">
                <a:solidFill>
                  <a:schemeClr val="accent4">
                    <a:lumMod val="40000"/>
                    <a:lumOff val="60000"/>
                  </a:schemeClr>
                </a:solidFill>
              </a:rPr>
              <a:t>for the OWW graphics </a:t>
            </a:r>
          </a:p>
          <a:p>
            <a:endParaRPr lang="en-GB" dirty="0">
              <a:solidFill>
                <a:schemeClr val="accent4">
                  <a:lumMod val="40000"/>
                  <a:lumOff val="60000"/>
                </a:schemeClr>
              </a:solidFill>
            </a:endParaRPr>
          </a:p>
          <a:p>
            <a:endParaRPr lang="en-GB" dirty="0">
              <a:solidFill>
                <a:schemeClr val="accent4">
                  <a:lumMod val="40000"/>
                  <a:lumOff val="60000"/>
                </a:schemeClr>
              </a:solidFill>
            </a:endParaRPr>
          </a:p>
        </p:txBody>
      </p:sp>
      <p:sp>
        <p:nvSpPr>
          <p:cNvPr id="8" name="TextBox 7">
            <a:extLst>
              <a:ext uri="{FF2B5EF4-FFF2-40B4-BE49-F238E27FC236}">
                <a16:creationId xmlns:a16="http://schemas.microsoft.com/office/drawing/2014/main" id="{8BB08A7A-C4D1-4575-93A7-F2AE53468DD0}"/>
              </a:ext>
            </a:extLst>
          </p:cNvPr>
          <p:cNvSpPr txBox="1"/>
          <p:nvPr/>
        </p:nvSpPr>
        <p:spPr>
          <a:xfrm>
            <a:off x="1973384" y="457201"/>
            <a:ext cx="8026400" cy="1692771"/>
          </a:xfrm>
          <a:prstGeom prst="rect">
            <a:avLst/>
          </a:prstGeom>
          <a:noFill/>
        </p:spPr>
        <p:txBody>
          <a:bodyPr wrap="square" rtlCol="0">
            <a:spAutoFit/>
          </a:bodyPr>
          <a:lstStyle/>
          <a:p>
            <a:pPr algn="ctr"/>
            <a:r>
              <a:rPr lang="en-GB" sz="5400" b="1" dirty="0">
                <a:solidFill>
                  <a:schemeClr val="bg1"/>
                </a:solidFill>
              </a:rPr>
              <a:t>CREDITS</a:t>
            </a:r>
          </a:p>
          <a:p>
            <a:pPr algn="ctr"/>
            <a:endParaRPr lang="en-GB" sz="1400" b="1" dirty="0">
              <a:solidFill>
                <a:schemeClr val="bg1"/>
              </a:solidFill>
            </a:endParaRPr>
          </a:p>
          <a:p>
            <a:pPr algn="ctr"/>
            <a:r>
              <a:rPr lang="en-GB" sz="3600" dirty="0">
                <a:solidFill>
                  <a:schemeClr val="bg1"/>
                </a:solidFill>
              </a:rPr>
              <a:t>OWW is extremely grateful to:</a:t>
            </a:r>
          </a:p>
        </p:txBody>
      </p:sp>
    </p:spTree>
    <p:extLst>
      <p:ext uri="{BB962C8B-B14F-4D97-AF65-F5344CB8AC3E}">
        <p14:creationId xmlns:p14="http://schemas.microsoft.com/office/powerpoint/2010/main" val="22186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6FA2-324B-44B9-934F-22A124EEFA0C}"/>
              </a:ext>
            </a:extLst>
          </p:cNvPr>
          <p:cNvSpPr>
            <a:spLocks noGrp="1"/>
          </p:cNvSpPr>
          <p:nvPr>
            <p:ph type="title"/>
          </p:nvPr>
        </p:nvSpPr>
        <p:spPr>
          <a:xfrm>
            <a:off x="651307" y="640080"/>
            <a:ext cx="3629145" cy="5746652"/>
          </a:xfrm>
          <a:noFill/>
        </p:spPr>
        <p:txBody>
          <a:bodyPr vert="horz" lIns="91440" tIns="45720" rIns="91440" bIns="45720" rtlCol="0" anchor="b">
            <a:normAutofit/>
          </a:bodyPr>
          <a:lstStyle/>
          <a:p>
            <a:r>
              <a:rPr lang="en-US" dirty="0">
                <a:solidFill>
                  <a:srgbClr val="EB701D"/>
                </a:solidFill>
                <a:latin typeface="Arial Black" panose="020B0A04020102020204" pitchFamily="34" charset="0"/>
              </a:rPr>
              <a:t>Reflection</a:t>
            </a:r>
            <a:br>
              <a:rPr lang="en-US" sz="4100" dirty="0"/>
            </a:br>
            <a:br>
              <a:rPr lang="en-US" sz="4100" dirty="0"/>
            </a:br>
            <a:r>
              <a:rPr lang="en-US" sz="2700" dirty="0">
                <a:latin typeface="+mn-lt"/>
              </a:rPr>
              <a:t>Prayers and Readings based on the Creation story</a:t>
            </a:r>
            <a:br>
              <a:rPr lang="en-US" sz="2700" dirty="0">
                <a:latin typeface="+mn-lt"/>
              </a:rPr>
            </a:br>
            <a:r>
              <a:rPr lang="en-US" sz="2700" dirty="0"/>
              <a:t> </a:t>
            </a:r>
            <a:br>
              <a:rPr lang="en-US" sz="4100" dirty="0"/>
            </a:br>
            <a:r>
              <a:rPr lang="en-GB" sz="2700" b="1" i="1" dirty="0">
                <a:latin typeface="+mn-lt"/>
              </a:rPr>
              <a:t>“Praise and glory to the Lord who in the beginning created the universe.” </a:t>
            </a:r>
            <a:br>
              <a:rPr lang="en-GB" sz="2700" b="1" i="1" dirty="0"/>
            </a:br>
            <a:br>
              <a:rPr lang="en-US" sz="4100" dirty="0"/>
            </a:br>
            <a:r>
              <a:rPr lang="en-US" sz="4100" dirty="0"/>
              <a:t> </a:t>
            </a:r>
          </a:p>
        </p:txBody>
      </p:sp>
      <p:pic>
        <p:nvPicPr>
          <p:cNvPr id="4" name="Picture 3" descr="https://www.oneworldweek.org/uploads/resources/oww-2019-illustration-RGB.jpg">
            <a:extLst>
              <a:ext uri="{FF2B5EF4-FFF2-40B4-BE49-F238E27FC236}">
                <a16:creationId xmlns:a16="http://schemas.microsoft.com/office/drawing/2014/main" id="{6DA43638-4A06-4F5F-877B-212930FE737F}"/>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4654297" y="10"/>
            <a:ext cx="7537704" cy="685799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79101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F295-1798-4809-97BA-4FEF3D31E68C}"/>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b="1" dirty="0">
                <a:latin typeface="Arial Black" panose="020B0A04020102020204" pitchFamily="34" charset="0"/>
              </a:rPr>
              <a:t>Light and Dark </a:t>
            </a:r>
            <a:br>
              <a:rPr lang="en-US" dirty="0"/>
            </a:br>
            <a:endParaRPr lang="en-US" dirty="0"/>
          </a:p>
        </p:txBody>
      </p:sp>
      <p:sp>
        <p:nvSpPr>
          <p:cNvPr id="4" name="Content Placeholder 3">
            <a:extLst>
              <a:ext uri="{FF2B5EF4-FFF2-40B4-BE49-F238E27FC236}">
                <a16:creationId xmlns:a16="http://schemas.microsoft.com/office/drawing/2014/main" id="{4F3F2CAF-7E6A-4B64-B415-B131FA1F82C0}"/>
              </a:ext>
            </a:extLst>
          </p:cNvPr>
          <p:cNvSpPr>
            <a:spLocks noGrp="1"/>
          </p:cNvSpPr>
          <p:nvPr>
            <p:ph sz="half" idx="2"/>
          </p:nvPr>
        </p:nvSpPr>
        <p:spPr>
          <a:xfrm>
            <a:off x="762000" y="2279018"/>
            <a:ext cx="5314543" cy="3375920"/>
          </a:xfrm>
        </p:spPr>
        <p:txBody>
          <a:bodyPr vert="horz" lIns="91440" tIns="45720" rIns="91440" bIns="45720" rtlCol="0" anchor="t">
            <a:normAutofit/>
          </a:bodyPr>
          <a:lstStyle/>
          <a:p>
            <a:pPr marL="0" indent="0">
              <a:buNone/>
            </a:pPr>
            <a:r>
              <a:rPr lang="en-US" sz="2400" dirty="0"/>
              <a:t>God commanded, </a:t>
            </a:r>
            <a:r>
              <a:rPr lang="en-US" sz="2400" i="1" dirty="0"/>
              <a:t>“Let there be light”</a:t>
            </a:r>
            <a:r>
              <a:rPr lang="en-US" sz="2400" dirty="0"/>
              <a:t>—and light appeared. </a:t>
            </a:r>
            <a:r>
              <a:rPr lang="en-US" sz="2400" b="1" baseline="30000" dirty="0"/>
              <a:t> </a:t>
            </a:r>
            <a:r>
              <a:rPr lang="en-US" sz="2400" dirty="0"/>
              <a:t>God saw that it was good. </a:t>
            </a:r>
          </a:p>
          <a:p>
            <a:pPr marL="0" indent="0">
              <a:buNone/>
            </a:pPr>
            <a:r>
              <a:rPr lang="en-US" sz="2400" dirty="0"/>
              <a:t>Then he separated the light from the darkness,</a:t>
            </a:r>
            <a:r>
              <a:rPr lang="en-US" sz="2400" b="1" baseline="30000" dirty="0"/>
              <a:t> </a:t>
            </a:r>
            <a:r>
              <a:rPr lang="en-US" sz="2400" dirty="0"/>
              <a:t>and he named the light “</a:t>
            </a:r>
            <a:r>
              <a:rPr lang="en-US" sz="2400" i="1" dirty="0"/>
              <a:t>Day”</a:t>
            </a:r>
            <a:r>
              <a:rPr lang="en-US" sz="2400" dirty="0"/>
              <a:t> and the darkness </a:t>
            </a:r>
            <a:r>
              <a:rPr lang="en-US" sz="2400" i="1" dirty="0"/>
              <a:t>“Night.”</a:t>
            </a:r>
            <a:r>
              <a:rPr lang="en-US" sz="2400" dirty="0"/>
              <a:t> </a:t>
            </a:r>
          </a:p>
          <a:p>
            <a:endParaRPr lang="en-US" sz="1800" dirty="0"/>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able, sitting, white&#10;&#10;Description automatically generated">
            <a:extLst>
              <a:ext uri="{FF2B5EF4-FFF2-40B4-BE49-F238E27FC236}">
                <a16:creationId xmlns:a16="http://schemas.microsoft.com/office/drawing/2014/main" id="{B4B53D6D-7E1C-47AD-BD2A-E270D0F12BCA}"/>
              </a:ext>
            </a:extLst>
          </p:cNvPr>
          <p:cNvPicPr/>
          <p:nvPr/>
        </p:nvPicPr>
        <p:blipFill rotWithShape="1">
          <a:blip r:embed="rId3" cstate="screen">
            <a:extLst>
              <a:ext uri="{28A0092B-C50C-407E-A947-70E740481C1C}">
                <a14:useLocalDpi xmlns:a14="http://schemas.microsoft.com/office/drawing/2010/main" val="0"/>
              </a:ext>
            </a:extLst>
          </a:blip>
          <a:srcRect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3" name="TextBox 2">
            <a:extLst>
              <a:ext uri="{FF2B5EF4-FFF2-40B4-BE49-F238E27FC236}">
                <a16:creationId xmlns:a16="http://schemas.microsoft.com/office/drawing/2014/main" id="{36CFE57E-AA66-47F0-A171-60069A7CFF9C}"/>
              </a:ext>
            </a:extLst>
          </p:cNvPr>
          <p:cNvSpPr txBox="1"/>
          <p:nvPr/>
        </p:nvSpPr>
        <p:spPr>
          <a:xfrm>
            <a:off x="984738" y="5654938"/>
            <a:ext cx="5880296" cy="400110"/>
          </a:xfrm>
          <a:prstGeom prst="rect">
            <a:avLst/>
          </a:prstGeom>
          <a:noFill/>
        </p:spPr>
        <p:txBody>
          <a:bodyPr wrap="square" rtlCol="0">
            <a:spAutoFit/>
          </a:bodyPr>
          <a:lstStyle/>
          <a:p>
            <a:r>
              <a:rPr lang="en-GB" sz="2000" dirty="0"/>
              <a:t>Illustrations of creation  Thanks to </a:t>
            </a:r>
            <a:r>
              <a:rPr lang="en-GB" sz="2000" dirty="0" err="1"/>
              <a:t>Galih</a:t>
            </a:r>
            <a:r>
              <a:rPr lang="en-GB" sz="2000" dirty="0"/>
              <a:t> Reza Artist</a:t>
            </a:r>
            <a:r>
              <a:rPr lang="en-GB" dirty="0"/>
              <a:t>.</a:t>
            </a:r>
          </a:p>
        </p:txBody>
      </p:sp>
    </p:spTree>
    <p:extLst>
      <p:ext uri="{BB962C8B-B14F-4D97-AF65-F5344CB8AC3E}">
        <p14:creationId xmlns:p14="http://schemas.microsoft.com/office/powerpoint/2010/main" val="20820788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F9E5-8F37-4A2E-A446-4813248FD00C}"/>
              </a:ext>
            </a:extLst>
          </p:cNvPr>
          <p:cNvSpPr>
            <a:spLocks noGrp="1"/>
          </p:cNvSpPr>
          <p:nvPr>
            <p:ph type="title"/>
          </p:nvPr>
        </p:nvSpPr>
        <p:spPr>
          <a:xfrm>
            <a:off x="655320" y="365125"/>
            <a:ext cx="5120114" cy="1692794"/>
          </a:xfrm>
        </p:spPr>
        <p:txBody>
          <a:bodyPr>
            <a:normAutofit/>
          </a:bodyPr>
          <a:lstStyle/>
          <a:p>
            <a:r>
              <a:rPr lang="en-GB" b="1" dirty="0">
                <a:solidFill>
                  <a:schemeClr val="accent2">
                    <a:lumMod val="75000"/>
                  </a:schemeClr>
                </a:solidFill>
                <a:latin typeface="Arial Black" panose="020B0A04020102020204" pitchFamily="34" charset="0"/>
              </a:rPr>
              <a:t>Let Us Pray:  </a:t>
            </a:r>
            <a:endParaRPr lang="en-GB" dirty="0">
              <a:solidFill>
                <a:schemeClr val="accent2">
                  <a:lumMod val="75000"/>
                </a:schemeClr>
              </a:solidFill>
            </a:endParaRP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18376A-4318-4073-82FD-E0E9E514A754}"/>
              </a:ext>
            </a:extLst>
          </p:cNvPr>
          <p:cNvSpPr>
            <a:spLocks noGrp="1"/>
          </p:cNvSpPr>
          <p:nvPr>
            <p:ph idx="1"/>
          </p:nvPr>
        </p:nvSpPr>
        <p:spPr>
          <a:xfrm>
            <a:off x="655321" y="2575033"/>
            <a:ext cx="5120113" cy="4025787"/>
          </a:xfrm>
        </p:spPr>
        <p:txBody>
          <a:bodyPr>
            <a:normAutofit/>
          </a:bodyPr>
          <a:lstStyle/>
          <a:p>
            <a:pPr marL="0" indent="0" algn="ctr">
              <a:buNone/>
            </a:pPr>
            <a:r>
              <a:rPr lang="en-US" sz="2400" dirty="0"/>
              <a:t>Praise and glory to the Lord for giving us day to work and night to rest. </a:t>
            </a:r>
          </a:p>
          <a:p>
            <a:pPr marL="0" indent="0" algn="ctr">
              <a:buNone/>
            </a:pPr>
            <a:r>
              <a:rPr lang="en-US" sz="2400" dirty="0"/>
              <a:t>Guide us to make good use of our time to know when to work and when to rest. </a:t>
            </a:r>
          </a:p>
          <a:p>
            <a:pPr marL="0" indent="0" algn="ctr">
              <a:lnSpc>
                <a:spcPct val="100000"/>
              </a:lnSpc>
              <a:buNone/>
            </a:pPr>
            <a:r>
              <a:rPr lang="en-US" sz="2400" b="1" i="1" dirty="0"/>
              <a:t>One world created, shared by all! Sustain us to work together as good stewards of the earth, for Now is the Time to Act  </a:t>
            </a:r>
            <a:endParaRPr lang="en-US" sz="2400" dirty="0"/>
          </a:p>
          <a:p>
            <a:endParaRPr lang="en-GB" sz="1800" dirty="0"/>
          </a:p>
        </p:txBody>
      </p:sp>
      <p:pic>
        <p:nvPicPr>
          <p:cNvPr id="4" name="Picture 3" descr="https://www.oneworldweek.org/uploads/resources/oww-2019-illustration-RGB.jpg">
            <a:extLst>
              <a:ext uri="{FF2B5EF4-FFF2-40B4-BE49-F238E27FC236}">
                <a16:creationId xmlns:a16="http://schemas.microsoft.com/office/drawing/2014/main" id="{11103610-6ECE-489C-A0DB-2C0F3EE99C41}"/>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95394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865D-FBBB-4A69-845B-D7AD78447979}"/>
              </a:ext>
            </a:extLst>
          </p:cNvPr>
          <p:cNvSpPr>
            <a:spLocks noGrp="1"/>
          </p:cNvSpPr>
          <p:nvPr>
            <p:ph type="title"/>
          </p:nvPr>
        </p:nvSpPr>
        <p:spPr>
          <a:xfrm>
            <a:off x="762000" y="803325"/>
            <a:ext cx="5709137" cy="1325563"/>
          </a:xfrm>
        </p:spPr>
        <p:txBody>
          <a:bodyPr vert="horz" lIns="91440" tIns="45720" rIns="91440" bIns="45720" rtlCol="0" anchor="ctr">
            <a:normAutofit fontScale="90000"/>
          </a:bodyPr>
          <a:lstStyle/>
          <a:p>
            <a:r>
              <a:rPr lang="en-US" b="1" dirty="0">
                <a:latin typeface="Arial Black" panose="020B0A04020102020204" pitchFamily="34" charset="0"/>
              </a:rPr>
              <a:t>Sky, Earth and Sea </a:t>
            </a:r>
            <a:br>
              <a:rPr lang="en-US" dirty="0"/>
            </a:br>
            <a:endParaRPr lang="en-US" dirty="0"/>
          </a:p>
        </p:txBody>
      </p:sp>
      <p:sp>
        <p:nvSpPr>
          <p:cNvPr id="3" name="Content Placeholder 2">
            <a:extLst>
              <a:ext uri="{FF2B5EF4-FFF2-40B4-BE49-F238E27FC236}">
                <a16:creationId xmlns:a16="http://schemas.microsoft.com/office/drawing/2014/main" id="{C5AC35FC-88AD-484F-B345-3EF2373A8375}"/>
              </a:ext>
            </a:extLst>
          </p:cNvPr>
          <p:cNvSpPr>
            <a:spLocks noGrp="1"/>
          </p:cNvSpPr>
          <p:nvPr>
            <p:ph sz="half" idx="1"/>
          </p:nvPr>
        </p:nvSpPr>
        <p:spPr>
          <a:xfrm>
            <a:off x="762000" y="1828801"/>
            <a:ext cx="5314543" cy="4726744"/>
          </a:xfrm>
        </p:spPr>
        <p:txBody>
          <a:bodyPr vert="horz" lIns="91440" tIns="45720" rIns="91440" bIns="45720" rtlCol="0" anchor="t">
            <a:normAutofit lnSpcReduction="10000"/>
          </a:bodyPr>
          <a:lstStyle/>
          <a:p>
            <a:pPr marL="0" indent="0">
              <a:buNone/>
            </a:pPr>
            <a:r>
              <a:rPr lang="en-US" sz="2400" dirty="0"/>
              <a:t>God commanded</a:t>
            </a:r>
            <a:r>
              <a:rPr lang="en-US" sz="2400" i="1" dirty="0"/>
              <a:t>, “Let there be a dome to divide the water and to keep it in two separate places”</a:t>
            </a:r>
            <a:r>
              <a:rPr lang="en-US" sz="2400" dirty="0"/>
              <a:t>—and it was done. </a:t>
            </a:r>
          </a:p>
          <a:p>
            <a:pPr marL="0" indent="0">
              <a:buNone/>
            </a:pPr>
            <a:r>
              <a:rPr lang="en-US" sz="2400" dirty="0"/>
              <a:t>So, God made a dome, and it separated the water under it from the water above it. </a:t>
            </a:r>
            <a:r>
              <a:rPr lang="en-US" sz="2400" b="1" baseline="30000" dirty="0"/>
              <a:t> </a:t>
            </a:r>
            <a:r>
              <a:rPr lang="en-US" sz="2400" dirty="0"/>
              <a:t>He named the dome “</a:t>
            </a:r>
            <a:r>
              <a:rPr lang="en-US" sz="2400" i="1" dirty="0"/>
              <a:t>Sky.”</a:t>
            </a:r>
            <a:r>
              <a:rPr lang="en-US" sz="2400" dirty="0"/>
              <a:t> </a:t>
            </a:r>
          </a:p>
          <a:p>
            <a:pPr marL="0" indent="0">
              <a:buNone/>
            </a:pPr>
            <a:r>
              <a:rPr lang="en-US" sz="2400" dirty="0"/>
              <a:t>God commanded, </a:t>
            </a:r>
            <a:r>
              <a:rPr lang="en-US" sz="2400" i="1" dirty="0"/>
              <a:t>“Let the water below the sky come together in one place, so that the land will appear”—</a:t>
            </a:r>
            <a:r>
              <a:rPr lang="en-US" sz="2400" dirty="0"/>
              <a:t>and it was done. </a:t>
            </a:r>
            <a:r>
              <a:rPr lang="en-US" sz="2400" b="1" baseline="30000" dirty="0"/>
              <a:t> </a:t>
            </a:r>
          </a:p>
          <a:p>
            <a:pPr marL="0" indent="0">
              <a:buNone/>
            </a:pPr>
            <a:r>
              <a:rPr lang="en-US" sz="2400" dirty="0"/>
              <a:t>He named the land </a:t>
            </a:r>
            <a:r>
              <a:rPr lang="en-US" sz="2400" i="1" dirty="0"/>
              <a:t>“Earth,”</a:t>
            </a:r>
            <a:r>
              <a:rPr lang="en-US" sz="2400" dirty="0"/>
              <a:t> and the water which had come together he named </a:t>
            </a:r>
            <a:r>
              <a:rPr lang="en-US" sz="2400" i="1" dirty="0"/>
              <a:t>“Sea.”</a:t>
            </a:r>
            <a:r>
              <a:rPr lang="en-US" sz="2400" dirty="0"/>
              <a:t> And God saw that it was good.</a:t>
            </a:r>
          </a:p>
          <a:p>
            <a:endParaRPr lang="en-US" sz="1700" dirty="0"/>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F0BD9F4-23C0-4C1B-8074-21FA43F3E020}"/>
              </a:ext>
            </a:extLst>
          </p:cNvPr>
          <p:cNvPicPr/>
          <p:nvPr/>
        </p:nvPicPr>
        <p:blipFill rotWithShape="1">
          <a:blip r:embed="rId3" cstate="screen">
            <a:extLst>
              <a:ext uri="{28A0092B-C50C-407E-A947-70E740481C1C}">
                <a14:useLocalDpi xmlns:a14="http://schemas.microsoft.com/office/drawing/2010/main" val="0"/>
              </a:ext>
            </a:extLst>
          </a:blip>
          <a:srcRect b="-2"/>
          <a:stretch/>
        </p:blipFill>
        <p:spPr>
          <a:xfrm>
            <a:off x="6861784" y="0"/>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7324125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5F33-07F4-4732-8C46-267C49F1694C}"/>
              </a:ext>
            </a:extLst>
          </p:cNvPr>
          <p:cNvSpPr>
            <a:spLocks noGrp="1"/>
          </p:cNvSpPr>
          <p:nvPr>
            <p:ph type="title"/>
          </p:nvPr>
        </p:nvSpPr>
        <p:spPr>
          <a:xfrm>
            <a:off x="655320" y="365125"/>
            <a:ext cx="5120114" cy="1692794"/>
          </a:xfrm>
        </p:spPr>
        <p:txBody>
          <a:bodyPr>
            <a:normAutofit/>
          </a:bodyPr>
          <a:lstStyle/>
          <a:p>
            <a:r>
              <a:rPr lang="en-GB" b="1" dirty="0">
                <a:solidFill>
                  <a:schemeClr val="accent2">
                    <a:lumMod val="75000"/>
                  </a:schemeClr>
                </a:solidFill>
                <a:latin typeface="Arial Black" panose="020B0A04020102020204" pitchFamily="34" charset="0"/>
              </a:rPr>
              <a:t>Let Us Pray:</a:t>
            </a:r>
            <a:endParaRPr lang="en-GB" dirty="0">
              <a:solidFill>
                <a:schemeClr val="accent2">
                  <a:lumMod val="75000"/>
                </a:schemeClr>
              </a:solidFill>
            </a:endParaRPr>
          </a:p>
        </p:txBody>
      </p:sp>
      <p:cxnSp>
        <p:nvCxnSpPr>
          <p:cNvPr id="19" name="Straight Arrow Connector 1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7E414F-F382-4351-905A-935F962B171B}"/>
              </a:ext>
            </a:extLst>
          </p:cNvPr>
          <p:cNvSpPr>
            <a:spLocks noGrp="1"/>
          </p:cNvSpPr>
          <p:nvPr>
            <p:ph idx="1"/>
          </p:nvPr>
        </p:nvSpPr>
        <p:spPr>
          <a:xfrm>
            <a:off x="655321" y="2575034"/>
            <a:ext cx="5120113" cy="3462228"/>
          </a:xfrm>
        </p:spPr>
        <p:txBody>
          <a:bodyPr>
            <a:normAutofit/>
          </a:bodyPr>
          <a:lstStyle/>
          <a:p>
            <a:pPr marL="0" indent="0" algn="ctr">
              <a:buNone/>
            </a:pPr>
            <a:r>
              <a:rPr lang="en-US" sz="2400" dirty="0"/>
              <a:t>Praise and glory to the Lord for giving us the sky, the sea and the earth. </a:t>
            </a:r>
          </a:p>
          <a:p>
            <a:pPr marL="0" indent="0" algn="ctr">
              <a:buNone/>
            </a:pPr>
            <a:r>
              <a:rPr lang="en-US" sz="2400" dirty="0"/>
              <a:t>Guide us to respect the wonders of this place as we journey through this life.</a:t>
            </a:r>
          </a:p>
          <a:p>
            <a:pPr marL="0" indent="0" algn="ctr">
              <a:buNone/>
            </a:pPr>
            <a:r>
              <a:rPr lang="en-US" sz="2400" b="1" i="1" dirty="0"/>
              <a:t>One world created, shared by all! Sustain us to work together as good stewards of the earth, for Now is the  Time to Act </a:t>
            </a:r>
            <a:endParaRPr lang="en-US" sz="2400" dirty="0"/>
          </a:p>
          <a:p>
            <a:endParaRPr lang="en-GB" sz="1800" dirty="0"/>
          </a:p>
        </p:txBody>
      </p:sp>
      <p:pic>
        <p:nvPicPr>
          <p:cNvPr id="4" name="Picture 3" descr="https://www.oneworldweek.org/uploads/resources/oww-2019-illustration-RGB.jpg">
            <a:extLst>
              <a:ext uri="{FF2B5EF4-FFF2-40B4-BE49-F238E27FC236}">
                <a16:creationId xmlns:a16="http://schemas.microsoft.com/office/drawing/2014/main" id="{C552C077-423D-43DD-B7CC-46EBFBA85406}"/>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09969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603D-DF5D-4ACC-8207-83293CCCBB22}"/>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b="1" dirty="0">
                <a:latin typeface="Arial Black" panose="020B0A04020102020204" pitchFamily="34" charset="0"/>
              </a:rPr>
              <a:t>Plants </a:t>
            </a:r>
            <a:br>
              <a:rPr lang="en-US" dirty="0"/>
            </a:br>
            <a:endParaRPr lang="en-US" dirty="0"/>
          </a:p>
        </p:txBody>
      </p:sp>
      <p:sp>
        <p:nvSpPr>
          <p:cNvPr id="3" name="Content Placeholder 2">
            <a:extLst>
              <a:ext uri="{FF2B5EF4-FFF2-40B4-BE49-F238E27FC236}">
                <a16:creationId xmlns:a16="http://schemas.microsoft.com/office/drawing/2014/main" id="{5AE0563D-7D5E-4BB6-9F38-0B231F787615}"/>
              </a:ext>
            </a:extLst>
          </p:cNvPr>
          <p:cNvSpPr>
            <a:spLocks noGrp="1"/>
          </p:cNvSpPr>
          <p:nvPr>
            <p:ph sz="half" idx="1"/>
          </p:nvPr>
        </p:nvSpPr>
        <p:spPr>
          <a:xfrm>
            <a:off x="762000" y="2279018"/>
            <a:ext cx="5314543" cy="3375920"/>
          </a:xfrm>
        </p:spPr>
        <p:txBody>
          <a:bodyPr vert="horz" lIns="91440" tIns="45720" rIns="91440" bIns="45720" rtlCol="0" anchor="t">
            <a:normAutofit/>
          </a:bodyPr>
          <a:lstStyle/>
          <a:p>
            <a:pPr marL="0" indent="0">
              <a:buNone/>
            </a:pPr>
            <a:r>
              <a:rPr lang="en-US" sz="2400" dirty="0"/>
              <a:t>God commanded, </a:t>
            </a:r>
            <a:r>
              <a:rPr lang="en-US" sz="2400" i="1" dirty="0"/>
              <a:t>“Let the earth produce all kinds of plants, those that bear grain and those that bear fruit”</a:t>
            </a:r>
            <a:r>
              <a:rPr lang="en-US" sz="2400" dirty="0"/>
              <a:t>—and it was done. </a:t>
            </a:r>
            <a:r>
              <a:rPr lang="en-US" sz="2400" b="1" baseline="30000" dirty="0"/>
              <a:t> </a:t>
            </a:r>
            <a:r>
              <a:rPr lang="en-US" sz="2400" dirty="0"/>
              <a:t>So, the earth produced all kinds of plants, and God saw that it was good. </a:t>
            </a:r>
          </a:p>
          <a:p>
            <a:endParaRPr lang="en-US" sz="1800" dirty="0"/>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24D59B5-A012-412A-AE7F-0AE241A0F9FA}"/>
              </a:ext>
            </a:extLst>
          </p:cNvPr>
          <p:cNvPicPr/>
          <p:nvPr/>
        </p:nvPicPr>
        <p:blipFill rotWithShape="1">
          <a:blip r:embed="rId3" cstate="screen">
            <a:extLst>
              <a:ext uri="{28A0092B-C50C-407E-A947-70E740481C1C}">
                <a14:useLocalDpi xmlns:a14="http://schemas.microsoft.com/office/drawing/2010/main" val="0"/>
              </a:ext>
            </a:extLst>
          </a:blip>
          <a:srcRect b="-2"/>
          <a:stretch/>
        </p:blipFill>
        <p:spPr>
          <a:xfrm>
            <a:off x="6735181" y="-183334"/>
            <a:ext cx="5609220" cy="5838272"/>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240418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F002-4BE9-434D-88B9-CFE098610B77}"/>
              </a:ext>
            </a:extLst>
          </p:cNvPr>
          <p:cNvSpPr>
            <a:spLocks noGrp="1"/>
          </p:cNvSpPr>
          <p:nvPr>
            <p:ph type="title"/>
          </p:nvPr>
        </p:nvSpPr>
        <p:spPr>
          <a:xfrm>
            <a:off x="655320" y="365125"/>
            <a:ext cx="5120114" cy="1692794"/>
          </a:xfrm>
        </p:spPr>
        <p:txBody>
          <a:bodyPr>
            <a:normAutofit/>
          </a:bodyPr>
          <a:lstStyle/>
          <a:p>
            <a:r>
              <a:rPr lang="en-GB" b="1" dirty="0">
                <a:solidFill>
                  <a:schemeClr val="accent2">
                    <a:lumMod val="75000"/>
                  </a:schemeClr>
                </a:solidFill>
                <a:latin typeface="Arial Black" panose="020B0A04020102020204" pitchFamily="34" charset="0"/>
              </a:rPr>
              <a:t>Let Us Pray</a:t>
            </a:r>
            <a:r>
              <a:rPr lang="en-GB" b="1" dirty="0">
                <a:solidFill>
                  <a:schemeClr val="accent2">
                    <a:lumMod val="75000"/>
                  </a:schemeClr>
                </a:solidFill>
              </a:rPr>
              <a:t>:</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4C596D-64B9-42F3-88E3-EED9CEF98DAE}"/>
              </a:ext>
            </a:extLst>
          </p:cNvPr>
          <p:cNvSpPr>
            <a:spLocks noGrp="1"/>
          </p:cNvSpPr>
          <p:nvPr>
            <p:ph idx="1"/>
          </p:nvPr>
        </p:nvSpPr>
        <p:spPr>
          <a:xfrm>
            <a:off x="655320" y="2575034"/>
            <a:ext cx="5223529" cy="4111516"/>
          </a:xfrm>
        </p:spPr>
        <p:txBody>
          <a:bodyPr>
            <a:normAutofit/>
          </a:bodyPr>
          <a:lstStyle/>
          <a:p>
            <a:pPr marL="0" indent="0" algn="ctr">
              <a:buNone/>
            </a:pPr>
            <a:r>
              <a:rPr lang="en-US" sz="2400" dirty="0"/>
              <a:t>Praise and glory to the Lord for giving us an amazing number of plants and trees, for food, for beauty and to produce oxygen for us all to breath. </a:t>
            </a:r>
          </a:p>
          <a:p>
            <a:pPr marL="0" indent="0" algn="ctr">
              <a:buNone/>
            </a:pPr>
            <a:r>
              <a:rPr lang="en-US" sz="2400" dirty="0"/>
              <a:t>Guide us to a better understanding of how to be better gardeners, farmers, environmentalists and conservationists.</a:t>
            </a:r>
          </a:p>
          <a:p>
            <a:pPr marL="0" indent="0" algn="ctr">
              <a:buNone/>
            </a:pPr>
            <a:r>
              <a:rPr lang="en-US" sz="2400" b="1" i="1" dirty="0"/>
              <a:t>One world created, shared by all!      Sustain us to work together as good stewards of the earth, for Now is the Time to Act </a:t>
            </a:r>
            <a:endParaRPr lang="en-US" sz="2400" dirty="0"/>
          </a:p>
          <a:p>
            <a:endParaRPr lang="en-GB" sz="1800" dirty="0"/>
          </a:p>
        </p:txBody>
      </p:sp>
      <p:pic>
        <p:nvPicPr>
          <p:cNvPr id="4" name="Picture 3" descr="https://www.oneworldweek.org/uploads/resources/oww-2019-illustration-RGB.jpg">
            <a:extLst>
              <a:ext uri="{FF2B5EF4-FFF2-40B4-BE49-F238E27FC236}">
                <a16:creationId xmlns:a16="http://schemas.microsoft.com/office/drawing/2014/main" id="{9312E01A-313D-4204-AFB4-EC968DF2AD2A}"/>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998338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1807</Words>
  <Application>Microsoft Office PowerPoint</Application>
  <PresentationFormat>Widescreen</PresentationFormat>
  <Paragraphs>167</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Wingdings</vt:lpstr>
      <vt:lpstr>Office Theme</vt:lpstr>
      <vt:lpstr>PowerPoint Presentation</vt:lpstr>
      <vt:lpstr>   One World Week 2019   </vt:lpstr>
      <vt:lpstr>Reflection  Prayers and Readings based on the Creation story   “Praise and glory to the Lord who in the beginning created the universe.”    </vt:lpstr>
      <vt:lpstr>Light and Dark  </vt:lpstr>
      <vt:lpstr>Let Us Pray:  </vt:lpstr>
      <vt:lpstr>Sky, Earth and Sea  </vt:lpstr>
      <vt:lpstr>Let Us Pray:</vt:lpstr>
      <vt:lpstr>Plants  </vt:lpstr>
      <vt:lpstr>Let Us Pray:</vt:lpstr>
      <vt:lpstr>Sun, moon and stars  </vt:lpstr>
      <vt:lpstr>Let Us Pray:</vt:lpstr>
      <vt:lpstr> Fish, birds and animals   </vt:lpstr>
      <vt:lpstr>Let Us Pray:</vt:lpstr>
      <vt:lpstr>Humankind </vt:lpstr>
      <vt:lpstr>Let us pray: </vt:lpstr>
      <vt:lpstr>Commitment Pledges </vt:lpstr>
      <vt:lpstr>Individually I commit to… </vt:lpstr>
      <vt:lpstr>As a faith community  We will commit to…. </vt:lpstr>
      <vt:lpstr>In the wider world – I will support a commitment to: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Thompson</dc:creator>
  <cp:lastModifiedBy>Sarah Hirom</cp:lastModifiedBy>
  <cp:revision>57</cp:revision>
  <dcterms:created xsi:type="dcterms:W3CDTF">2019-08-10T11:23:42Z</dcterms:created>
  <dcterms:modified xsi:type="dcterms:W3CDTF">2019-08-28T11:46:25Z</dcterms:modified>
</cp:coreProperties>
</file>